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58"/>
    <a:srgbClr val="8DC627"/>
    <a:srgbClr val="065B49"/>
    <a:srgbClr val="39BC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F292A-3746-4AF0-9803-A4CFB3084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3A3188-278C-48FF-9EE7-C71E0C2D4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910B06-34F0-442D-A1AD-0EEDB3529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04CF60-5173-412F-B83B-C9DFFEDB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EFBF0C-4F36-445A-AD6D-B3E23BDC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108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4DA69-BB54-4D1D-BF66-0F379F77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60C36B-6DE3-41AC-829A-63C2DEA46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EF1D72-716E-4CE8-8264-E60EAF4A3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069B11-0954-4E07-8282-1F7208A20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218483-EEBD-4DB9-A577-F3D24251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761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893D25-4939-414F-8CA4-439464280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2E9A8E-29F9-4903-8581-6E6C6BA8D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DCEBFD-8589-4627-A688-DF98BDC25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663FE8-6798-49B8-A81E-D268080E7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F09E72-F760-489A-BCEC-83CB36E5E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974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D4213-B121-4AB8-8274-630DB5195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4200C8-1D12-474C-9044-063CB5249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560761-D14E-4AB9-879B-E4E7326A3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0AC669-01DD-4137-A89D-B5322042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FE89A7-2B45-47EE-9E29-C78183EF8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938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B4EA6-1BCD-4BF0-945E-3DD4E6E2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B1AE6C-CBCE-45FD-99A2-73B711195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ED6445-CB35-4381-8F9B-2BC07582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018058-38CE-4EA4-A9AA-833F33A45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D4648B-8736-49CD-B593-22580D58E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03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CC2D9-0E5A-47AC-9736-6BE8000BE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246CAF-219F-4BAB-98F2-41E16971B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0BD742-0117-42FF-8502-5A4730B1B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4D05D2-B98B-43B2-93E6-B12489D7A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CEA6F8-98D7-486A-A47E-6FD5EBFD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8E6907-07F0-4E9A-8E9B-E3B37736B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61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091BA-4681-4D95-B26D-89D6C24DA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41BB2B-99E9-40A1-BB7E-BD8BD6099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684651-D81F-43A0-8B2B-2809A2855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666882-6EB5-498B-BE7A-B0A86B5991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BE1BE2A-EF3D-433B-A432-59DE576393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04A6A6-2C52-47DA-B26F-3598F017A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AA78A5E-532D-4192-9B7A-03C4C30A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772DCAC-EBFF-49AC-98FF-1BF546BB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496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B7653-BE97-47C7-954A-8C89D65A7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6A7BD4-F87E-4655-8851-2F8980E4E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06DB28-C271-42EA-9424-857836904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4CBC05-B98F-4CB7-B4C4-6B23F8E25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904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F1EAC1-5119-47B2-AAFA-535229A9E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3E71C7-CF7B-45A8-A2E5-3CBA7EF9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015335B-F928-4A0E-8DB5-726F7AD5A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748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D3C1B-E41B-4106-9012-8723033D1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A5F4C-AB82-46B6-977F-B7E81D8AB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A29043-E8F9-4FC3-BA93-6EED3F3A0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A3FFE7-1692-40C0-BB6E-1CF32648D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917DCF-9BF5-47FA-8FC6-9C379D3A6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5D1D0F-CF3B-468C-AE41-058EEBA7D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542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3D2B54-23E6-4772-95E9-6CB98E759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2BB11-3D79-4DFE-8E0E-B42E81F3E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DAD287-33FA-4D60-A934-91D96C4A2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DB9C6E-817F-4B7E-923D-C0A55F851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BFD484-DE90-4C09-A3D2-A2BA286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FE10C7-CCE5-4A34-9B36-8F0B81B0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519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CA959D-BE84-4A8B-B4B4-C1EE8D70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99DA6A-EC2B-401E-B76D-0E7829F2D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7A4230-35F7-4871-A952-EE0C7F9AA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4AE8D-4044-4D4E-AE57-5C16347C0258}" type="datetimeFigureOut">
              <a:rPr lang="es-CO" smtClean="0"/>
              <a:t>13/07/2021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2D8A42-BAA9-448B-AB00-CF67D67C5B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AADAA3-D27A-44D2-AE38-89BBE8D26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34B22-A336-434D-9A9D-23B24C1654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584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Dibujo con letras blancas&#10;&#10;Descripción generada automáticamente con confianza media">
            <a:extLst>
              <a:ext uri="{FF2B5EF4-FFF2-40B4-BE49-F238E27FC236}">
                <a16:creationId xmlns:a16="http://schemas.microsoft.com/office/drawing/2014/main" id="{B233C206-DD01-4BC4-8A22-F633E92A03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76" y="5424101"/>
            <a:ext cx="4346927" cy="1035234"/>
          </a:xfrm>
          <a:prstGeom prst="rect">
            <a:avLst/>
          </a:prstGeom>
        </p:spPr>
      </p:pic>
      <p:pic>
        <p:nvPicPr>
          <p:cNvPr id="7" name="Imagen 6" descr="Forma&#10;&#10;Descripción generada automáticamente con confianza baja">
            <a:extLst>
              <a:ext uri="{FF2B5EF4-FFF2-40B4-BE49-F238E27FC236}">
                <a16:creationId xmlns:a16="http://schemas.microsoft.com/office/drawing/2014/main" id="{E388B8E3-CD87-4A5E-9AFE-6FB83480CB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983" y="198332"/>
            <a:ext cx="1413482" cy="2268446"/>
          </a:xfrm>
          <a:prstGeom prst="rect">
            <a:avLst/>
          </a:prstGeom>
        </p:spPr>
      </p:pic>
      <p:pic>
        <p:nvPicPr>
          <p:cNvPr id="9" name="Imagen 8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D8720BEC-FD70-48A0-B2AA-98D1065FDE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814" y="4062356"/>
            <a:ext cx="4037194" cy="1144284"/>
          </a:xfrm>
          <a:prstGeom prst="rect">
            <a:avLst/>
          </a:prstGeom>
        </p:spPr>
      </p:pic>
      <p:pic>
        <p:nvPicPr>
          <p:cNvPr id="11" name="Imagen 10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id="{78A9A5B4-D835-47F6-B0E0-88BD6EE3B9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0493" y="442681"/>
            <a:ext cx="1237668" cy="1779748"/>
          </a:xfrm>
          <a:prstGeom prst="rect">
            <a:avLst/>
          </a:prstGeom>
        </p:spPr>
      </p:pic>
      <p:pic>
        <p:nvPicPr>
          <p:cNvPr id="13" name="Imagen 12" descr="Logotipo&#10;&#10;Descripción generada automáticamente">
            <a:extLst>
              <a:ext uri="{FF2B5EF4-FFF2-40B4-BE49-F238E27FC236}">
                <a16:creationId xmlns:a16="http://schemas.microsoft.com/office/drawing/2014/main" id="{CC07221F-2643-4AAD-BA89-520D6A3E603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91" y="733501"/>
            <a:ext cx="4511254" cy="273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10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Logotipo&#10;&#10;Descripción generada automáticamente">
            <a:extLst>
              <a:ext uri="{FF2B5EF4-FFF2-40B4-BE49-F238E27FC236}">
                <a16:creationId xmlns:a16="http://schemas.microsoft.com/office/drawing/2014/main" id="{CC07221F-2643-4AAD-BA89-520D6A3E6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69" y="64904"/>
            <a:ext cx="1675930" cy="1017213"/>
          </a:xfrm>
          <a:prstGeom prst="rect">
            <a:avLst/>
          </a:prstGeom>
        </p:spPr>
      </p:pic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1DF60B21-2522-4C74-9E62-2E0F78EA14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303502"/>
            <a:ext cx="1681049" cy="570922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2A3738A-4BE7-434A-9DB1-00310ACC6D6B}"/>
              </a:ext>
            </a:extLst>
          </p:cNvPr>
          <p:cNvSpPr txBox="1"/>
          <p:nvPr/>
        </p:nvSpPr>
        <p:spPr>
          <a:xfrm>
            <a:off x="6212397" y="1413253"/>
            <a:ext cx="4816602" cy="851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60483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-150" normalizeH="0" baseline="0" noProof="0" dirty="0">
                <a:ln>
                  <a:noFill/>
                </a:ln>
                <a:solidFill>
                  <a:srgbClr val="39BCB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¿Por qué implementar una escuela para maestros?</a:t>
            </a:r>
            <a:endParaRPr kumimoji="0" lang="es-CO" sz="3200" b="0" i="0" u="none" strike="noStrike" kern="1200" cap="none" spc="-150" normalizeH="0" baseline="0" noProof="0" dirty="0">
              <a:ln>
                <a:noFill/>
              </a:ln>
              <a:solidFill>
                <a:srgbClr val="39BCB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FDD09DA-D721-495A-A85E-E48585FB8683}"/>
              </a:ext>
            </a:extLst>
          </p:cNvPr>
          <p:cNvSpPr txBox="1"/>
          <p:nvPr/>
        </p:nvSpPr>
        <p:spPr>
          <a:xfrm>
            <a:off x="6221541" y="2485838"/>
            <a:ext cx="5471160" cy="4016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rgbClr val="065B49"/>
                </a:solidFill>
                <a:latin typeface="Calibri "/>
              </a:rPr>
              <a:t>La capacitación para el maestros, es una parte muy importante dentro de la educación ya que estos tienen múltiples retos por afrontar día a día y es de suma importancia que cuenten con las herramientas necesarias para poder darles solución.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es-MX" sz="1500" dirty="0">
              <a:solidFill>
                <a:srgbClr val="065B49"/>
              </a:solidFill>
              <a:latin typeface="Calibri 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rgbClr val="065B49"/>
                </a:solidFill>
                <a:latin typeface="Calibri "/>
              </a:rPr>
              <a:t>Actualizar los conocimientos y mejorar como profesional de la enseñanza son algunas de sus principales motivaciones.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es-MX" sz="1500" dirty="0">
              <a:solidFill>
                <a:srgbClr val="065B49"/>
              </a:solidFill>
              <a:latin typeface="Calibri 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rgbClr val="065B49"/>
                </a:solidFill>
                <a:latin typeface="Calibri "/>
              </a:rPr>
              <a:t> Los maestros deben tener sus conocimientos y habilidades adaptados a un mundo en constante cambio, por ello se vuelve necesario estar a la vanguardia para poder transmitir esas nuevas enseñanzas a sus alumnos.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es-MX" sz="1500" dirty="0">
              <a:solidFill>
                <a:srgbClr val="065B49"/>
              </a:solidFill>
              <a:latin typeface="Calibri 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rgbClr val="065B49"/>
                </a:solidFill>
                <a:latin typeface="Calibri "/>
              </a:rPr>
              <a:t>La sociedad demanda una educación de calidad, mantener actualizados los conocimientos y desarrollar metodologías educativas innovadoras y adaptadas a la sociedad actual.</a:t>
            </a:r>
          </a:p>
          <a:p>
            <a:pPr marL="285750" marR="0" lvl="0" indent="-285750" defTabSz="6048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O" sz="1500" i="0" u="none" strike="noStrike" kern="1200" cap="none" normalizeH="0" baseline="0" noProof="0" dirty="0">
              <a:ln>
                <a:noFill/>
              </a:ln>
              <a:solidFill>
                <a:srgbClr val="065B4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n 7" descr="Mujer sentada en un escritorio&#10;&#10;Descripción generada automáticamente con confianza media">
            <a:extLst>
              <a:ext uri="{FF2B5EF4-FFF2-40B4-BE49-F238E27FC236}">
                <a16:creationId xmlns:a16="http://schemas.microsoft.com/office/drawing/2014/main" id="{FF39E81D-7425-4191-8745-AFA6786D6F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97309" cy="6858000"/>
          </a:xfrm>
          <a:prstGeom prst="rect">
            <a:avLst/>
          </a:prstGeom>
        </p:spPr>
      </p:pic>
      <p:pic>
        <p:nvPicPr>
          <p:cNvPr id="11" name="Imagen 10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id="{78A9A5B4-D835-47F6-B0E0-88BD6EE3B9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01472">
            <a:off x="4413394" y="778301"/>
            <a:ext cx="1138686" cy="1637412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16B5AC9-8DB8-43D7-8E80-67984A2EAA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86447" y="1609344"/>
            <a:ext cx="4005552" cy="524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91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Logotipo&#10;&#10;Descripción generada automáticamente">
            <a:extLst>
              <a:ext uri="{FF2B5EF4-FFF2-40B4-BE49-F238E27FC236}">
                <a16:creationId xmlns:a16="http://schemas.microsoft.com/office/drawing/2014/main" id="{CC07221F-2643-4AAD-BA89-520D6A3E6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37" y="64904"/>
            <a:ext cx="1675930" cy="1017213"/>
          </a:xfrm>
          <a:prstGeom prst="rect">
            <a:avLst/>
          </a:prstGeom>
        </p:spPr>
      </p:pic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1DF60B21-2522-4C74-9E62-2E0F78EA14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26" y="303502"/>
            <a:ext cx="1681049" cy="570922"/>
          </a:xfrm>
          <a:prstGeom prst="rect">
            <a:avLst/>
          </a:prstGeom>
        </p:spPr>
      </p:pic>
      <p:pic>
        <p:nvPicPr>
          <p:cNvPr id="4" name="Imagen 3" descr="Mujer sentada frente a una computadora&#10;&#10;Descripción generada automáticamente con confianza media">
            <a:extLst>
              <a:ext uri="{FF2B5EF4-FFF2-40B4-BE49-F238E27FC236}">
                <a16:creationId xmlns:a16="http://schemas.microsoft.com/office/drawing/2014/main" id="{EDFAD603-0A52-48B7-83A2-CF47BD2C51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691" y="0"/>
            <a:ext cx="5897309" cy="685800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084F31C2-7D44-4177-A0E8-FDD243395336}"/>
              </a:ext>
            </a:extLst>
          </p:cNvPr>
          <p:cNvSpPr txBox="1"/>
          <p:nvPr/>
        </p:nvSpPr>
        <p:spPr>
          <a:xfrm>
            <a:off x="349758" y="1498869"/>
            <a:ext cx="60944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048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normalizeH="0" baseline="0" noProof="0" dirty="0">
                <a:ln>
                  <a:noFill/>
                </a:ln>
                <a:solidFill>
                  <a:srgbClr val="39BCB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OBJETIVO: </a:t>
            </a:r>
            <a:r>
              <a:rPr kumimoji="0" lang="es-MX" sz="1800" b="0" i="0" u="none" strike="noStrike" kern="1200" cap="none" normalizeH="0" baseline="0" noProof="0" dirty="0">
                <a:ln>
                  <a:noFill/>
                </a:ln>
                <a:solidFill>
                  <a:srgbClr val="39BCB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contribuir al mejoramiento del bienestar de los maestros, con un enfoque innovador y práctico, a través de una formación continua y avanzada orientada a la cualificación de su labor y al equilibrio mente-cuerpo.</a:t>
            </a:r>
            <a:endParaRPr kumimoji="0" lang="es-CO" sz="1800" b="0" i="0" u="none" strike="noStrike" kern="1200" cap="none" normalizeH="0" baseline="0" noProof="0" dirty="0">
              <a:ln>
                <a:noFill/>
              </a:ln>
              <a:solidFill>
                <a:srgbClr val="39BCB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Tabla 5">
            <a:extLst>
              <a:ext uri="{FF2B5EF4-FFF2-40B4-BE49-F238E27FC236}">
                <a16:creationId xmlns:a16="http://schemas.microsoft.com/office/drawing/2014/main" id="{5F9BFC7B-8E61-409A-8FFF-C791F3197F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7419"/>
              </p:ext>
            </p:extLst>
          </p:nvPr>
        </p:nvGraphicFramePr>
        <p:xfrm>
          <a:off x="1108935" y="3082554"/>
          <a:ext cx="5318238" cy="306424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755685">
                  <a:extLst>
                    <a:ext uri="{9D8B030D-6E8A-4147-A177-3AD203B41FA5}">
                      <a16:colId xmlns:a16="http://schemas.microsoft.com/office/drawing/2014/main" val="2083730969"/>
                    </a:ext>
                  </a:extLst>
                </a:gridCol>
                <a:gridCol w="3562553">
                  <a:extLst>
                    <a:ext uri="{9D8B030D-6E8A-4147-A177-3AD203B41FA5}">
                      <a16:colId xmlns:a16="http://schemas.microsoft.com/office/drawing/2014/main" val="3197658847"/>
                    </a:ext>
                  </a:extLst>
                </a:gridCol>
              </a:tblGrid>
              <a:tr h="24274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spc="0" dirty="0">
                          <a:solidFill>
                            <a:schemeClr val="bg1"/>
                          </a:solidFill>
                          <a:effectLst/>
                        </a:rPr>
                        <a:t>Temas</a:t>
                      </a:r>
                      <a:endParaRPr lang="es-CO" sz="1100" b="1" i="0" u="none" strike="noStrik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spc="0" dirty="0">
                          <a:solidFill>
                            <a:schemeClr val="bg1"/>
                          </a:solidFill>
                          <a:effectLst/>
                        </a:rPr>
                        <a:t>Contenido del curso</a:t>
                      </a:r>
                      <a:endParaRPr lang="es-CO" sz="1400" b="1" i="0" u="none" strike="noStrik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2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894534"/>
                  </a:ext>
                </a:extLst>
              </a:tr>
              <a:tr h="42522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Reeducación en la enseñanza</a:t>
                      </a:r>
                      <a:endParaRPr lang="es-CO" sz="1000" b="1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s-MX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1. La escuela de ayer y hoy. 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es-MX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2. Metodologías de acción en el aula. 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es-MX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3. Técnicas y usos pedagógicos en la lógica contemporánea.</a:t>
                      </a:r>
                      <a:endParaRPr lang="es-MX" sz="1000" b="0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0954952"/>
                  </a:ext>
                </a:extLst>
              </a:tr>
              <a:tr h="28556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Porque innovar en la enseñanza</a:t>
                      </a:r>
                      <a:endParaRPr lang="es-MX" sz="1000" b="1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u="none" strike="noStrike" spc="0" dirty="0" err="1">
                          <a:solidFill>
                            <a:srgbClr val="065B49"/>
                          </a:solidFill>
                          <a:effectLst/>
                        </a:rPr>
                        <a:t>Storytelling</a:t>
                      </a:r>
                      <a:r>
                        <a:rPr lang="es-CO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 y Competencias TIC </a:t>
                      </a:r>
                      <a:endParaRPr lang="es-CO" sz="1000" b="0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9279508"/>
                  </a:ext>
                </a:extLst>
              </a:tr>
              <a:tr h="24274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Construir confianza con el alumno</a:t>
                      </a:r>
                      <a:endParaRPr lang="es-MX" sz="1000" b="1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Metodologías y Dinámicas para generar confianza en los estudiantes </a:t>
                      </a:r>
                      <a:endParaRPr lang="es-MX" sz="1000" b="0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8777867"/>
                  </a:ext>
                </a:extLst>
              </a:tr>
              <a:tr h="6234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Periodismo científico</a:t>
                      </a:r>
                      <a:endParaRPr lang="es-CO" sz="1000" b="1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1. Cómo Planificar y organizar su trabajo en el periodismo en temática científica. </a:t>
                      </a:r>
                    </a:p>
                    <a:p>
                      <a:pPr algn="l" fontAlgn="ctr"/>
                      <a:r>
                        <a:rPr lang="es-MX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2. Socialización video y Cómo encontrar y valorar historias. </a:t>
                      </a:r>
                    </a:p>
                    <a:p>
                      <a:pPr algn="l" fontAlgn="ctr"/>
                      <a:r>
                        <a:rPr lang="es-MX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3. Manejo de fuentes, relación con las fuentes.   </a:t>
                      </a:r>
                    </a:p>
                    <a:p>
                      <a:pPr algn="l" fontAlgn="ctr"/>
                      <a:r>
                        <a:rPr lang="es-MX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4. El ejercicio periodístico, la información y repaso de noticias.</a:t>
                      </a:r>
                      <a:endParaRPr lang="es-MX" sz="1000" b="0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678223"/>
                  </a:ext>
                </a:extLst>
              </a:tr>
              <a:tr h="56488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Manejo del estrés en el aula</a:t>
                      </a:r>
                      <a:endParaRPr lang="es-MX" sz="1000" b="1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u="none" strike="noStrike" spc="0" dirty="0">
                          <a:solidFill>
                            <a:srgbClr val="065B49"/>
                          </a:solidFill>
                          <a:effectLst/>
                        </a:rPr>
                        <a:t>Identificación de recursos subjetivos  para generar cambios en la relación con la carga laboral del docente  y los efectos en la salud desde una perspectiva integral </a:t>
                      </a:r>
                      <a:endParaRPr lang="es-MX" sz="1000" b="0" i="0" u="none" strike="noStrike" spc="0" dirty="0">
                        <a:solidFill>
                          <a:srgbClr val="065B4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9259365"/>
                  </a:ext>
                </a:extLst>
              </a:tr>
            </a:tbl>
          </a:graphicData>
        </a:graphic>
      </p:graphicFrame>
      <p:pic>
        <p:nvPicPr>
          <p:cNvPr id="11" name="Imagen 10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id="{78A9A5B4-D835-47F6-B0E0-88BD6EE3B9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01472">
            <a:off x="6369549" y="1626261"/>
            <a:ext cx="1359500" cy="1954939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2B5F017C-8A14-4562-AAAD-4638C030E77D}"/>
              </a:ext>
            </a:extLst>
          </p:cNvPr>
          <p:cNvSpPr/>
          <p:nvPr/>
        </p:nvSpPr>
        <p:spPr>
          <a:xfrm>
            <a:off x="-263513" y="3498919"/>
            <a:ext cx="13813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400" dirty="0">
                <a:solidFill>
                  <a:srgbClr val="39BCB2"/>
                </a:solidFill>
              </a:rPr>
              <a:t>4 de agosto</a:t>
            </a:r>
            <a:endParaRPr lang="es-CO" sz="14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3DADFEA-C85E-422A-8715-05DD00D71018}"/>
              </a:ext>
            </a:extLst>
          </p:cNvPr>
          <p:cNvSpPr/>
          <p:nvPr/>
        </p:nvSpPr>
        <p:spPr>
          <a:xfrm>
            <a:off x="-256885" y="3982626"/>
            <a:ext cx="13813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400" dirty="0">
                <a:solidFill>
                  <a:srgbClr val="39BCB2"/>
                </a:solidFill>
              </a:rPr>
              <a:t>11 de agosto</a:t>
            </a:r>
            <a:endParaRPr lang="es-CO" sz="14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E2E3E1C-79CD-48C2-854B-B04AEBE458AF}"/>
              </a:ext>
            </a:extLst>
          </p:cNvPr>
          <p:cNvSpPr/>
          <p:nvPr/>
        </p:nvSpPr>
        <p:spPr>
          <a:xfrm>
            <a:off x="-263509" y="4360310"/>
            <a:ext cx="13813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400" dirty="0">
                <a:solidFill>
                  <a:srgbClr val="39BCB2"/>
                </a:solidFill>
              </a:rPr>
              <a:t>18 de agosto</a:t>
            </a:r>
            <a:endParaRPr lang="es-CO" sz="14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7C92BD5-DE3B-42F3-B888-F63280A7B8A9}"/>
              </a:ext>
            </a:extLst>
          </p:cNvPr>
          <p:cNvSpPr/>
          <p:nvPr/>
        </p:nvSpPr>
        <p:spPr>
          <a:xfrm>
            <a:off x="-270134" y="4976536"/>
            <a:ext cx="13813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400" dirty="0">
                <a:solidFill>
                  <a:srgbClr val="39BCB2"/>
                </a:solidFill>
              </a:rPr>
              <a:t>25 de agosto</a:t>
            </a:r>
            <a:endParaRPr lang="es-CO" sz="1400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135B0FA-39D6-40FE-AC20-2008D0443F7C}"/>
              </a:ext>
            </a:extLst>
          </p:cNvPr>
          <p:cNvSpPr/>
          <p:nvPr/>
        </p:nvSpPr>
        <p:spPr>
          <a:xfrm>
            <a:off x="-276758" y="5738536"/>
            <a:ext cx="13813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100" dirty="0">
                <a:solidFill>
                  <a:srgbClr val="39BCB2"/>
                </a:solidFill>
              </a:rPr>
              <a:t>1 de septiembre</a:t>
            </a:r>
            <a:endParaRPr lang="es-CO" sz="1100" dirty="0"/>
          </a:p>
        </p:txBody>
      </p:sp>
    </p:spTree>
    <p:extLst>
      <p:ext uri="{BB962C8B-B14F-4D97-AF65-F5344CB8AC3E}">
        <p14:creationId xmlns:p14="http://schemas.microsoft.com/office/powerpoint/2010/main" val="1946074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Forma&#10;&#10;Descripción generada automáticamente con confianza baja">
            <a:extLst>
              <a:ext uri="{FF2B5EF4-FFF2-40B4-BE49-F238E27FC236}">
                <a16:creationId xmlns:a16="http://schemas.microsoft.com/office/drawing/2014/main" id="{97786B4E-F85E-4640-A115-04148B0701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99399" y="417788"/>
            <a:ext cx="1413482" cy="226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294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325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Escobar</dc:creator>
  <cp:lastModifiedBy>Stefany Andrea Jimenez Manco</cp:lastModifiedBy>
  <cp:revision>7</cp:revision>
  <dcterms:created xsi:type="dcterms:W3CDTF">2021-04-23T19:24:28Z</dcterms:created>
  <dcterms:modified xsi:type="dcterms:W3CDTF">2021-07-13T14:21:21Z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528944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