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7" d="100"/>
          <a:sy n="47" d="100"/>
        </p:scale>
        <p:origin x="-1824" y="-13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284BB-5B95-4E38-88CD-34CE3C59356B}" type="datetimeFigureOut">
              <a:rPr lang="es-ES" smtClean="0"/>
              <a:pPr/>
              <a:t>06/09/2013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A0B2B-0833-40DF-A387-98831F83B50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284BB-5B95-4E38-88CD-34CE3C59356B}" type="datetimeFigureOut">
              <a:rPr lang="es-ES" smtClean="0"/>
              <a:pPr/>
              <a:t>06/09/2013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A0B2B-0833-40DF-A387-98831F83B50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284BB-5B95-4E38-88CD-34CE3C59356B}" type="datetimeFigureOut">
              <a:rPr lang="es-ES" smtClean="0"/>
              <a:pPr/>
              <a:t>06/09/2013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A0B2B-0833-40DF-A387-98831F83B50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284BB-5B95-4E38-88CD-34CE3C59356B}" type="datetimeFigureOut">
              <a:rPr lang="es-ES" smtClean="0"/>
              <a:pPr/>
              <a:t>06/09/2013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A0B2B-0833-40DF-A387-98831F83B50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284BB-5B95-4E38-88CD-34CE3C59356B}" type="datetimeFigureOut">
              <a:rPr lang="es-ES" smtClean="0"/>
              <a:pPr/>
              <a:t>06/09/2013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A0B2B-0833-40DF-A387-98831F83B50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284BB-5B95-4E38-88CD-34CE3C59356B}" type="datetimeFigureOut">
              <a:rPr lang="es-ES" smtClean="0"/>
              <a:pPr/>
              <a:t>06/09/2013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A0B2B-0833-40DF-A387-98831F83B50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284BB-5B95-4E38-88CD-34CE3C59356B}" type="datetimeFigureOut">
              <a:rPr lang="es-ES" smtClean="0"/>
              <a:pPr/>
              <a:t>06/09/2013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A0B2B-0833-40DF-A387-98831F83B50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284BB-5B95-4E38-88CD-34CE3C59356B}" type="datetimeFigureOut">
              <a:rPr lang="es-ES" smtClean="0"/>
              <a:pPr/>
              <a:t>06/09/2013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A0B2B-0833-40DF-A387-98831F83B50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284BB-5B95-4E38-88CD-34CE3C59356B}" type="datetimeFigureOut">
              <a:rPr lang="es-ES" smtClean="0"/>
              <a:pPr/>
              <a:t>06/09/2013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A0B2B-0833-40DF-A387-98831F83B50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284BB-5B95-4E38-88CD-34CE3C59356B}" type="datetimeFigureOut">
              <a:rPr lang="es-ES" smtClean="0"/>
              <a:pPr/>
              <a:t>06/09/2013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A0B2B-0833-40DF-A387-98831F83B50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284BB-5B95-4E38-88CD-34CE3C59356B}" type="datetimeFigureOut">
              <a:rPr lang="es-ES" smtClean="0"/>
              <a:pPr/>
              <a:t>06/09/2013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A0B2B-0833-40DF-A387-98831F83B50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284BB-5B95-4E38-88CD-34CE3C59356B}" type="datetimeFigureOut">
              <a:rPr lang="es-ES" smtClean="0"/>
              <a:pPr/>
              <a:t>06/09/2013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A0B2B-0833-40DF-A387-98831F83B50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295400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s-MX" sz="2800" b="1" dirty="0" smtClean="0">
                <a:solidFill>
                  <a:schemeClr val="tx1"/>
                </a:solidFill>
              </a:rPr>
              <a:t>NÓMINA DEL PERSONAL DOCENTE, DIRECTIVO DOCENTE</a:t>
            </a:r>
            <a:endParaRPr lang="es-ES" sz="2800" b="1" dirty="0" smtClean="0">
              <a:solidFill>
                <a:schemeClr val="tx1"/>
              </a:solidFill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371600" y="19050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457200" y="1981200"/>
            <a:ext cx="8077200" cy="3877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MX" sz="2800" dirty="0"/>
              <a:t>La oficina de Nómina de la Secretaría de Educación para la Cultura, tiene a su cargo el ingreso de novedades para el pago del personal </a:t>
            </a:r>
            <a:r>
              <a:rPr lang="es-MX" sz="2800" dirty="0" smtClean="0"/>
              <a:t>Docente  adscrito </a:t>
            </a:r>
            <a:r>
              <a:rPr lang="es-MX" sz="2800" dirty="0"/>
              <a:t>a las diferentes Instituciones Educativa, e igualmente la liquidación de la nómina compuesta aproximadamente por:</a:t>
            </a:r>
          </a:p>
          <a:p>
            <a:pPr algn="just">
              <a:spcBef>
                <a:spcPct val="50000"/>
              </a:spcBef>
            </a:pPr>
            <a:r>
              <a:rPr lang="es-MX" sz="2800" dirty="0" smtClean="0"/>
              <a:t>19.000 </a:t>
            </a:r>
            <a:r>
              <a:rPr lang="es-MX" sz="2800" dirty="0"/>
              <a:t>Educadores </a:t>
            </a:r>
          </a:p>
          <a:p>
            <a:pPr>
              <a:spcBef>
                <a:spcPct val="50000"/>
              </a:spcBef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>
            <a:spLocks noChangeArrowheads="1"/>
          </p:cNvSpPr>
          <p:nvPr/>
        </p:nvSpPr>
        <p:spPr bwMode="auto">
          <a:xfrm>
            <a:off x="683568" y="332656"/>
            <a:ext cx="8143875" cy="5616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2800" dirty="0">
                <a:latin typeface="+mj-lt"/>
                <a:cs typeface="Arial" charset="0"/>
              </a:rPr>
              <a:t>El titulo de especialización debe corresponder a un área afín a la de su formación de pregrado o de desempeño docente; o en un área de formación que sea considerada fundamental dentro del proceso de enseñanza-aprendizaje de los estudiantes (IDONEIDAD), se paga a partir del momento en que se reclama (derecho rogado).</a:t>
            </a:r>
          </a:p>
          <a:p>
            <a:pPr algn="just"/>
            <a:endParaRPr lang="es-MX" sz="2800" dirty="0">
              <a:latin typeface="+mj-lt"/>
              <a:cs typeface="Arial" charset="0"/>
            </a:endParaRPr>
          </a:p>
          <a:p>
            <a:pPr algn="just"/>
            <a:r>
              <a:rPr lang="es-MX" sz="2800" dirty="0">
                <a:latin typeface="+mj-lt"/>
                <a:cs typeface="Arial" charset="0"/>
              </a:rPr>
              <a:t>Para los del régimen 1278 se les cancela de acuerdo con el titulo que aportan en el momento de la posesión (la obtención del titulo posterior a esta fecha solo sirve para el ascenso del escalafón).</a:t>
            </a:r>
          </a:p>
          <a:p>
            <a:pPr algn="just"/>
            <a:endParaRPr lang="es-MX" sz="2300" dirty="0">
              <a:latin typeface="Book Antiqua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619672" y="692696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00063" y="260648"/>
            <a:ext cx="8143875" cy="6422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s-ES" sz="2400" b="1" dirty="0">
                <a:latin typeface="+mj-lt"/>
                <a:cs typeface="Arial" charset="0"/>
              </a:rPr>
              <a:t>Prima de Vacaciones  50%, </a:t>
            </a:r>
            <a:r>
              <a:rPr lang="es-ES" sz="2400" dirty="0">
                <a:latin typeface="+mj-lt"/>
                <a:cs typeface="Arial" charset="0"/>
              </a:rPr>
              <a:t>calculada sobre la base del sueldo básico mensual, más sobresueldo, más asignación por doble y triple jornada, prima de alimentación y auxilio de transporte, sobre lo anterior el 50%. </a:t>
            </a:r>
          </a:p>
          <a:p>
            <a:pPr algn="just">
              <a:spcBef>
                <a:spcPct val="50000"/>
              </a:spcBef>
              <a:defRPr/>
            </a:pPr>
            <a:r>
              <a:rPr lang="es-MX" sz="2400" dirty="0">
                <a:latin typeface="+mj-lt"/>
                <a:cs typeface="Arial" charset="0"/>
              </a:rPr>
              <a:t>Se tiene derecho una vez finalizado el año académico y quien haya laborado </a:t>
            </a:r>
            <a:r>
              <a:rPr lang="es-MX" sz="2400" b="1" dirty="0">
                <a:latin typeface="+mj-lt"/>
                <a:cs typeface="Arial" charset="0"/>
              </a:rPr>
              <a:t>los diez meses del año escolar, sin interrupción alguna.</a:t>
            </a:r>
          </a:p>
          <a:p>
            <a:pPr algn="just">
              <a:spcBef>
                <a:spcPct val="50000"/>
              </a:spcBef>
              <a:defRPr/>
            </a:pPr>
            <a:r>
              <a:rPr lang="es-MX" sz="2400" dirty="0">
                <a:latin typeface="+mj-lt"/>
                <a:cs typeface="Arial" charset="0"/>
              </a:rPr>
              <a:t>El Decreto 1381 de 1997 no establece pago proporcional </a:t>
            </a:r>
            <a:r>
              <a:rPr lang="es-MX" sz="2400" dirty="0" smtClean="0">
                <a:latin typeface="+mj-lt"/>
                <a:cs typeface="Arial" charset="0"/>
              </a:rPr>
              <a:t>.</a:t>
            </a:r>
            <a:endParaRPr lang="es-MX" sz="2400" dirty="0">
              <a:latin typeface="+mj-lt"/>
              <a:cs typeface="Arial" charset="0"/>
            </a:endParaRPr>
          </a:p>
          <a:p>
            <a:pPr algn="just">
              <a:spcBef>
                <a:spcPct val="50000"/>
              </a:spcBef>
              <a:defRPr/>
            </a:pPr>
            <a:r>
              <a:rPr lang="es-MX" sz="2400" b="1" dirty="0">
                <a:latin typeface="+mj-lt"/>
                <a:cs typeface="Arial" charset="0"/>
              </a:rPr>
              <a:t>Prima de Navidad:</a:t>
            </a:r>
            <a:r>
              <a:rPr lang="es-MX" sz="2400" dirty="0">
                <a:latin typeface="+mj-lt"/>
                <a:cs typeface="Arial" charset="0"/>
              </a:rPr>
              <a:t> </a:t>
            </a:r>
            <a:r>
              <a:rPr lang="es-ES" sz="2400" dirty="0">
                <a:latin typeface="+mj-lt"/>
                <a:cs typeface="Arial" charset="0"/>
              </a:rPr>
              <a:t>calculada sobre la base del sueldo básico mensual, más sobresueldo, prima de alimentación, auxilio de transporte, más asignación adicional por doble y triple jornada y una doceava de la prima de vacaciones. Se tiene derecho a la dozava siempre y cuando se labore el mes completo. </a:t>
            </a:r>
          </a:p>
          <a:p>
            <a:pPr algn="just">
              <a:spcBef>
                <a:spcPct val="50000"/>
              </a:spcBef>
              <a:defRPr/>
            </a:pPr>
            <a:endParaRPr lang="es-MX" dirty="0"/>
          </a:p>
          <a:p>
            <a:pPr algn="just">
              <a:spcBef>
                <a:spcPct val="50000"/>
              </a:spcBef>
              <a:defRPr/>
            </a:pPr>
            <a:endParaRPr lang="es-ES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4 Título"/>
          <p:cNvSpPr txBox="1">
            <a:spLocks/>
          </p:cNvSpPr>
          <p:nvPr/>
        </p:nvSpPr>
        <p:spPr>
          <a:xfrm>
            <a:off x="304800" y="0"/>
            <a:ext cx="8686800" cy="3326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Arial" charset="0"/>
              </a:rPr>
              <a:t>ATENCION DE NÓMINA</a:t>
            </a:r>
            <a:br>
              <a:rPr kumimoji="0" lang="es-MX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Arial" charset="0"/>
              </a:rPr>
            </a:b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1619672" y="548680"/>
          <a:ext cx="5616624" cy="942995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808312"/>
                <a:gridCol w="2808312"/>
              </a:tblGrid>
              <a:tr h="378302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+mj-lt"/>
                        </a:rPr>
                        <a:t>TAQUILLA</a:t>
                      </a:r>
                      <a:endParaRPr lang="es-E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+mj-lt"/>
                        </a:rPr>
                        <a:t>TELEFONO</a:t>
                      </a:r>
                      <a:endParaRPr lang="es-ES" sz="2400" dirty="0">
                        <a:latin typeface="+mj-lt"/>
                      </a:endParaRPr>
                    </a:p>
                  </a:txBody>
                  <a:tcPr/>
                </a:tc>
              </a:tr>
              <a:tr h="485795">
                <a:tc>
                  <a:txBody>
                    <a:bodyPr/>
                    <a:lstStyle/>
                    <a:p>
                      <a:pPr algn="ctr"/>
                      <a:r>
                        <a:rPr lang="es-MX" sz="2300" dirty="0" smtClean="0">
                          <a:latin typeface="+mj-lt"/>
                        </a:rPr>
                        <a:t>11</a:t>
                      </a:r>
                      <a:endParaRPr lang="es-ES" sz="23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300" dirty="0" smtClean="0">
                          <a:latin typeface="+mj-lt"/>
                        </a:rPr>
                        <a:t>383-95-05</a:t>
                      </a:r>
                      <a:endParaRPr lang="es-ES" sz="23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Título"/>
          <p:cNvSpPr txBox="1">
            <a:spLocks/>
          </p:cNvSpPr>
          <p:nvPr/>
        </p:nvSpPr>
        <p:spPr>
          <a:xfrm>
            <a:off x="0" y="1628800"/>
            <a:ext cx="10188624" cy="432048"/>
          </a:xfrm>
          <a:prstGeom prst="rect">
            <a:avLst/>
          </a:prstGeom>
        </p:spPr>
        <p:txBody>
          <a:bodyPr anchor="ctr"/>
          <a:lstStyle/>
          <a:p>
            <a:pPr algn="ctr">
              <a:defRPr/>
            </a:pPr>
            <a:r>
              <a:rPr lang="es-MX" sz="2400" b="1" cap="all" dirty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Book Antiqua" pitchFamily="18" charset="0"/>
                <a:ea typeface="+mj-ea"/>
                <a:cs typeface="Arial" charset="0"/>
              </a:rPr>
              <a:t>Funcionarios encargados </a:t>
            </a:r>
            <a:r>
              <a:rPr lang="es-MX" sz="2400" b="1" cap="all" dirty="0" smtClean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Book Antiqua" pitchFamily="18" charset="0"/>
                <a:ea typeface="+mj-ea"/>
                <a:cs typeface="Arial" charset="0"/>
              </a:rPr>
              <a:t>de </a:t>
            </a:r>
            <a:r>
              <a:rPr lang="es-MX" sz="2400" b="1" cap="all" dirty="0" smtClean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Book Antiqua" pitchFamily="18" charset="0"/>
                <a:cs typeface="Arial" charset="0"/>
              </a:rPr>
              <a:t>novedades</a:t>
            </a:r>
            <a:endParaRPr lang="es-ES" sz="2400" cap="all" dirty="0" smtClean="0"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es-MX" sz="2400" b="1" cap="all" dirty="0" smtClean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Book Antiqua" pitchFamily="18" charset="0"/>
                <a:ea typeface="+mj-ea"/>
                <a:cs typeface="Arial" charset="0"/>
              </a:rPr>
              <a:t> </a:t>
            </a:r>
            <a:endParaRPr lang="es-MX" sz="2400" b="1" cap="all" dirty="0"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latin typeface="Book Antiqua" pitchFamily="18" charset="0"/>
              <a:ea typeface="+mj-ea"/>
              <a:cs typeface="Arial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467544" y="1988840"/>
          <a:ext cx="8424936" cy="3519528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2808312"/>
                <a:gridCol w="4104456"/>
                <a:gridCol w="1512168"/>
              </a:tblGrid>
              <a:tr h="398627">
                <a:tc>
                  <a:txBody>
                    <a:bodyPr/>
                    <a:lstStyle/>
                    <a:p>
                      <a:pPr algn="ctr"/>
                      <a:r>
                        <a:rPr lang="es-MX" sz="1800" dirty="0" smtClean="0"/>
                        <a:t>FUNCIONARIO</a:t>
                      </a:r>
                      <a:endParaRPr lang="es-ES" sz="1800" dirty="0">
                        <a:latin typeface="Book Antiqua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 smtClean="0"/>
                        <a:t>MUNICIPIOS</a:t>
                      </a:r>
                      <a:endParaRPr lang="es-ES" sz="1800" dirty="0">
                        <a:latin typeface="Book Antiqua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 smtClean="0"/>
                        <a:t>TELEFONO</a:t>
                      </a:r>
                      <a:endParaRPr lang="es-ES" sz="1800" dirty="0">
                        <a:latin typeface="Book Antiqua" pitchFamily="18" charset="0"/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697717">
                <a:tc>
                  <a:txBody>
                    <a:bodyPr/>
                    <a:lstStyle/>
                    <a:p>
                      <a:r>
                        <a:rPr lang="es-MX" sz="1800" dirty="0" smtClean="0"/>
                        <a:t>Luz </a:t>
                      </a:r>
                      <a:r>
                        <a:rPr lang="es-MX" sz="1800" dirty="0" err="1" smtClean="0"/>
                        <a:t>Dary</a:t>
                      </a:r>
                      <a:r>
                        <a:rPr lang="es-MX" sz="1800" dirty="0" smtClean="0"/>
                        <a:t> </a:t>
                      </a:r>
                      <a:r>
                        <a:rPr lang="es-MX" sz="1800" dirty="0" err="1" smtClean="0"/>
                        <a:t>Marin</a:t>
                      </a:r>
                      <a:r>
                        <a:rPr lang="es-MX" sz="1800" baseline="0" dirty="0" smtClean="0"/>
                        <a:t> G.</a:t>
                      </a:r>
                      <a:endParaRPr lang="es-MX" sz="1800" dirty="0" smtClean="0"/>
                    </a:p>
                    <a:p>
                      <a:r>
                        <a:rPr lang="es-MX" sz="1800" dirty="0" err="1" smtClean="0"/>
                        <a:t>Rocio</a:t>
                      </a:r>
                      <a:r>
                        <a:rPr lang="es-MX" sz="1800" dirty="0" smtClean="0"/>
                        <a:t> </a:t>
                      </a:r>
                      <a:r>
                        <a:rPr lang="es-MX" sz="1800" dirty="0" err="1" smtClean="0"/>
                        <a:t>Janneth</a:t>
                      </a:r>
                      <a:r>
                        <a:rPr lang="es-MX" sz="1800" dirty="0" smtClean="0"/>
                        <a:t> Cardozo</a:t>
                      </a:r>
                    </a:p>
                    <a:p>
                      <a:r>
                        <a:rPr lang="es-MX" sz="1800" dirty="0" smtClean="0"/>
                        <a:t>Hernán</a:t>
                      </a:r>
                      <a:r>
                        <a:rPr lang="es-MX" sz="1800" baseline="0" dirty="0" smtClean="0"/>
                        <a:t> Darío </a:t>
                      </a:r>
                      <a:r>
                        <a:rPr lang="es-MX" sz="1800" baseline="0" dirty="0" err="1" smtClean="0"/>
                        <a:t>Quiceno</a:t>
                      </a:r>
                      <a:endParaRPr lang="es-MX" sz="18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 smtClean="0"/>
                        <a:t>Olga Lucia </a:t>
                      </a:r>
                      <a:r>
                        <a:rPr lang="es-MX" sz="1800" dirty="0" err="1" smtClean="0"/>
                        <a:t>Arrubla</a:t>
                      </a:r>
                      <a:endParaRPr lang="es-MX" sz="1800" dirty="0" smtClean="0"/>
                    </a:p>
                    <a:p>
                      <a:r>
                        <a:rPr lang="es-MX" sz="1800" dirty="0" smtClean="0"/>
                        <a:t>León Jairo Tabares R.</a:t>
                      </a:r>
                    </a:p>
                    <a:p>
                      <a:r>
                        <a:rPr lang="es-MX" sz="1800" dirty="0" smtClean="0">
                          <a:latin typeface="Book Antiqua" pitchFamily="18" charset="0"/>
                        </a:rPr>
                        <a:t>Alexandra Acosta </a:t>
                      </a:r>
                    </a:p>
                    <a:p>
                      <a:endParaRPr lang="es-MX" sz="1800" dirty="0" smtClean="0">
                        <a:latin typeface="Book Antiqua" pitchFamily="18" charset="0"/>
                      </a:endParaRPr>
                    </a:p>
                    <a:p>
                      <a:r>
                        <a:rPr lang="es-MX" sz="1800" dirty="0" smtClean="0">
                          <a:latin typeface="Book Antiqua" pitchFamily="18" charset="0"/>
                        </a:rPr>
                        <a:t>Lina </a:t>
                      </a:r>
                      <a:r>
                        <a:rPr lang="es-MX" sz="1800" dirty="0" err="1" smtClean="0">
                          <a:latin typeface="Book Antiqua" pitchFamily="18" charset="0"/>
                        </a:rPr>
                        <a:t>Maria</a:t>
                      </a:r>
                      <a:r>
                        <a:rPr lang="es-MX" sz="1800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es-MX" sz="1800" dirty="0" err="1" smtClean="0">
                          <a:latin typeface="Book Antiqua" pitchFamily="18" charset="0"/>
                        </a:rPr>
                        <a:t>Perez</a:t>
                      </a:r>
                      <a:endParaRPr lang="es-ES" sz="1800" dirty="0">
                        <a:latin typeface="Book Antiqua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s-MX" sz="1800" dirty="0" smtClean="0"/>
                        <a:t>De </a:t>
                      </a:r>
                      <a:r>
                        <a:rPr lang="es-MX" sz="1800" dirty="0" err="1" smtClean="0"/>
                        <a:t>Abejorral</a:t>
                      </a:r>
                      <a:r>
                        <a:rPr lang="es-MX" sz="1800" baseline="0" dirty="0" smtClean="0"/>
                        <a:t> </a:t>
                      </a:r>
                      <a:r>
                        <a:rPr lang="es-MX" sz="1800" dirty="0" smtClean="0"/>
                        <a:t>  hasta  </a:t>
                      </a:r>
                      <a:r>
                        <a:rPr lang="es-MX" sz="1800" baseline="0" dirty="0" smtClean="0"/>
                        <a:t> </a:t>
                      </a:r>
                      <a:r>
                        <a:rPr lang="es-MX" sz="1800" baseline="0" dirty="0" err="1" smtClean="0"/>
                        <a:t>Betulia</a:t>
                      </a:r>
                      <a:r>
                        <a:rPr lang="es-MX" sz="1800" dirty="0" smtClean="0"/>
                        <a:t> </a:t>
                      </a:r>
                      <a:endParaRPr lang="es-MX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Briceño</a:t>
                      </a:r>
                      <a:r>
                        <a:rPr lang="es-MX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–hasta Ciudad </a:t>
                      </a:r>
                      <a:r>
                        <a:rPr lang="es-MX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Bolivar</a:t>
                      </a:r>
                      <a:r>
                        <a:rPr lang="es-MX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 y </a:t>
                      </a:r>
                      <a:r>
                        <a:rPr lang="es-MX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Viaticos</a:t>
                      </a:r>
                      <a:endParaRPr lang="es-MX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MX" sz="1800" baseline="0" dirty="0" err="1" smtClean="0"/>
                        <a:t>Chigorodo</a:t>
                      </a:r>
                      <a:r>
                        <a:rPr lang="es-MX" sz="1800" baseline="0" dirty="0" smtClean="0"/>
                        <a:t> hasta  Frontino</a:t>
                      </a:r>
                      <a:endParaRPr lang="es-MX" sz="1800" dirty="0" smtClean="0"/>
                    </a:p>
                    <a:p>
                      <a:r>
                        <a:rPr lang="es-MX" sz="1800" dirty="0" smtClean="0"/>
                        <a:t>Giraldo hast</a:t>
                      </a:r>
                      <a:r>
                        <a:rPr lang="es-MX" sz="1800" baseline="0" dirty="0" smtClean="0"/>
                        <a:t>a </a:t>
                      </a:r>
                      <a:r>
                        <a:rPr lang="es-MX" sz="1800" baseline="0" dirty="0" err="1" smtClean="0"/>
                        <a:t>Sabanalargs</a:t>
                      </a:r>
                      <a:endParaRPr lang="es-MX" sz="1800" baseline="0" dirty="0" smtClean="0"/>
                    </a:p>
                    <a:p>
                      <a:r>
                        <a:rPr lang="es-MX" sz="1800" baseline="0" dirty="0" smtClean="0"/>
                        <a:t>Salgar hasta </a:t>
                      </a:r>
                      <a:r>
                        <a:rPr lang="es-MX" sz="1800" baseline="0" dirty="0" err="1" smtClean="0"/>
                        <a:t>Yolombo</a:t>
                      </a:r>
                      <a:endParaRPr lang="es-MX" sz="1800" baseline="0" dirty="0" smtClean="0"/>
                    </a:p>
                    <a:p>
                      <a:r>
                        <a:rPr lang="es-MX" sz="1800" baseline="0" dirty="0" smtClean="0">
                          <a:latin typeface="Book Antiqua" pitchFamily="18" charset="0"/>
                        </a:rPr>
                        <a:t>Taraza, Tarso, </a:t>
                      </a:r>
                      <a:r>
                        <a:rPr lang="es-MX" sz="1800" baseline="0" dirty="0" err="1" smtClean="0">
                          <a:latin typeface="Book Antiqua" pitchFamily="18" charset="0"/>
                        </a:rPr>
                        <a:t>Titiribi</a:t>
                      </a:r>
                      <a:r>
                        <a:rPr lang="es-MX" sz="1800" baseline="0" dirty="0" smtClean="0">
                          <a:latin typeface="Book Antiqua" pitchFamily="18" charset="0"/>
                        </a:rPr>
                        <a:t> Toledo y  Horas Extras de todos los municipios</a:t>
                      </a:r>
                    </a:p>
                    <a:p>
                      <a:r>
                        <a:rPr lang="es-MX" sz="1800" baseline="0" dirty="0" err="1" smtClean="0">
                          <a:latin typeface="Book Antiqua" pitchFamily="18" charset="0"/>
                        </a:rPr>
                        <a:t>Yondo</a:t>
                      </a:r>
                      <a:r>
                        <a:rPr lang="es-MX" sz="1800" baseline="0" dirty="0" smtClean="0">
                          <a:latin typeface="Book Antiqua" pitchFamily="18" charset="0"/>
                        </a:rPr>
                        <a:t>, Zaragoza</a:t>
                      </a:r>
                      <a:endParaRPr lang="es-ES" sz="1800" dirty="0">
                        <a:latin typeface="Book Antiqua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 smtClean="0"/>
                        <a:t>383-84-34</a:t>
                      </a:r>
                    </a:p>
                    <a:p>
                      <a:pPr algn="ctr"/>
                      <a:r>
                        <a:rPr lang="es-MX" sz="1800" dirty="0" smtClean="0"/>
                        <a:t>383-95-03</a:t>
                      </a:r>
                    </a:p>
                    <a:p>
                      <a:pPr algn="ctr"/>
                      <a:r>
                        <a:rPr lang="es-MX" sz="1800" dirty="0" smtClean="0"/>
                        <a:t>383-95-03</a:t>
                      </a:r>
                    </a:p>
                    <a:p>
                      <a:pPr algn="ctr"/>
                      <a:r>
                        <a:rPr lang="es-MX" sz="1800" dirty="0" smtClean="0"/>
                        <a:t>383-84-33</a:t>
                      </a:r>
                    </a:p>
                    <a:p>
                      <a:pPr algn="ctr"/>
                      <a:r>
                        <a:rPr lang="es-MX" sz="1800" dirty="0" smtClean="0"/>
                        <a:t>383-84-35</a:t>
                      </a:r>
                    </a:p>
                    <a:p>
                      <a:pPr algn="ctr"/>
                      <a:r>
                        <a:rPr lang="es-ES" sz="1800" dirty="0" smtClean="0">
                          <a:latin typeface="Book Antiqua" pitchFamily="18" charset="0"/>
                        </a:rPr>
                        <a:t>383-84-32</a:t>
                      </a:r>
                    </a:p>
                    <a:p>
                      <a:pPr algn="ctr"/>
                      <a:endParaRPr lang="es-ES" sz="1800" dirty="0" smtClean="0">
                        <a:latin typeface="Book Antiqua" pitchFamily="18" charset="0"/>
                      </a:endParaRPr>
                    </a:p>
                    <a:p>
                      <a:pPr algn="ctr"/>
                      <a:r>
                        <a:rPr lang="es-ES" sz="1800" dirty="0" smtClean="0">
                          <a:latin typeface="Book Antiqua" pitchFamily="18" charset="0"/>
                        </a:rPr>
                        <a:t>383-95-05</a:t>
                      </a:r>
                      <a:endParaRPr lang="es-ES" sz="1800" dirty="0">
                        <a:latin typeface="Book Antiqua" pitchFamily="18" charset="0"/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23184">
                <a:tc>
                  <a:txBody>
                    <a:bodyPr/>
                    <a:lstStyle/>
                    <a:p>
                      <a:endParaRPr lang="es-ES" sz="1800" dirty="0">
                        <a:latin typeface="Book Antiqua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s-ES" sz="1800" dirty="0">
                        <a:latin typeface="Book Antiqua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800" dirty="0">
                        <a:latin typeface="Book Antiqua" pitchFamily="18" charset="0"/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7" name="11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/>
          <a:p>
            <a:pPr>
              <a:defRPr/>
            </a:pPr>
            <a:fld id="{255EDA5D-6BE6-4001-A5F1-1E549A38BE32}" type="slidenum">
              <a:rPr lang="es-ES"/>
              <a:pPr>
                <a:defRPr/>
              </a:pPr>
              <a:t>12</a:t>
            </a:fld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838200"/>
          </a:xfrm>
        </p:spPr>
        <p:txBody>
          <a:bodyPr/>
          <a:lstStyle/>
          <a:p>
            <a:pPr eaLnBrk="1" hangingPunct="1"/>
            <a:r>
              <a:rPr lang="es-MX" sz="3600" b="1" dirty="0" smtClean="0"/>
              <a:t>DOCENTES</a:t>
            </a:r>
            <a:endParaRPr lang="es-ES" sz="3600" b="1" dirty="0" smtClean="0"/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609600" y="1124744"/>
            <a:ext cx="7994848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s-MX" sz="2800" dirty="0"/>
              <a:t> </a:t>
            </a:r>
            <a:r>
              <a:rPr lang="es-MX" sz="2800" i="1" dirty="0"/>
              <a:t>Nacionalizados vinculados </a:t>
            </a:r>
            <a:r>
              <a:rPr lang="es-MX" sz="2800" dirty="0"/>
              <a:t>antes de 1990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MX" sz="2800"/>
              <a:t> </a:t>
            </a:r>
            <a:r>
              <a:rPr lang="es-MX" sz="2800" smtClean="0"/>
              <a:t>Nacional vinculados </a:t>
            </a:r>
            <a:r>
              <a:rPr lang="es-MX" sz="2800" dirty="0"/>
              <a:t>después de 1990   Ley 91 del 29 de Diciembre/89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MX" sz="2800" dirty="0"/>
              <a:t> Departamentales vinculados antes de 1993 Ley 60 del 12 de       agosto/93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MX" sz="2800" dirty="0"/>
              <a:t> Departamentales vinculados después de 1993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MX" sz="2800" dirty="0"/>
              <a:t> Régimen 1278 (Provisionales, Periodo de Prueba, Propiedad </a:t>
            </a:r>
            <a:r>
              <a:rPr lang="es-MX" sz="2800" dirty="0" smtClean="0"/>
              <a:t>e Indígenas.</a:t>
            </a:r>
            <a:endParaRPr lang="es-MX" sz="2800" dirty="0"/>
          </a:p>
          <a:p>
            <a:pPr>
              <a:spcBef>
                <a:spcPct val="50000"/>
              </a:spcBef>
              <a:buFontTx/>
              <a:buChar char="•"/>
            </a:pPr>
            <a:endParaRPr lang="es-E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305800" cy="609600"/>
          </a:xfrm>
        </p:spPr>
        <p:txBody>
          <a:bodyPr/>
          <a:lstStyle/>
          <a:p>
            <a:pPr eaLnBrk="1" hangingPunct="1"/>
            <a:r>
              <a:rPr lang="es-MX" sz="2400" b="1" dirty="0" smtClean="0"/>
              <a:t>CARACTERISTICAS MAS SOBRESALIENTES DE LOS DOCENTES</a:t>
            </a:r>
            <a:endParaRPr lang="es-ES" sz="2400" b="1" dirty="0" smtClean="0"/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228600" y="923925"/>
            <a:ext cx="8686800" cy="449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Tx/>
              <a:buChar char="•"/>
            </a:pPr>
            <a:r>
              <a:rPr lang="es-MX" dirty="0"/>
              <a:t> </a:t>
            </a:r>
            <a:r>
              <a:rPr lang="es-MX" sz="2200" dirty="0"/>
              <a:t>Grado en el escalafón (régimen 2277)A,B, 1-14  bachiller, técnico tecnólogo, profesional.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MX" sz="2200" dirty="0"/>
              <a:t> Titulo de formación académica (régimen 1278) A-D </a:t>
            </a:r>
            <a:r>
              <a:rPr lang="es-MX" sz="2200" dirty="0" err="1"/>
              <a:t>Norm</a:t>
            </a:r>
            <a:r>
              <a:rPr lang="es-MX" sz="2200" dirty="0"/>
              <a:t>, </a:t>
            </a:r>
            <a:r>
              <a:rPr lang="es-MX" sz="2200" dirty="0" err="1"/>
              <a:t>Tec</a:t>
            </a:r>
            <a:r>
              <a:rPr lang="es-MX" sz="2200" dirty="0"/>
              <a:t>. </a:t>
            </a:r>
            <a:r>
              <a:rPr lang="es-MX" sz="2200" dirty="0" err="1"/>
              <a:t>Prof.,Licen</a:t>
            </a:r>
            <a:r>
              <a:rPr lang="es-MX" sz="2200" dirty="0"/>
              <a:t>. Sin </a:t>
            </a:r>
            <a:r>
              <a:rPr lang="es-MX" sz="2200" dirty="0" err="1"/>
              <a:t>esp</a:t>
            </a:r>
            <a:r>
              <a:rPr lang="es-MX" sz="2200" dirty="0"/>
              <a:t>. Con </a:t>
            </a:r>
            <a:r>
              <a:rPr lang="es-MX" sz="2200" dirty="0" err="1"/>
              <a:t>esp</a:t>
            </a:r>
            <a:r>
              <a:rPr lang="es-MX" sz="2200" dirty="0"/>
              <a:t>. Maestría Doctorado 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MX" sz="2200" dirty="0"/>
              <a:t> Sueldos personalizados (Asignados por el MEN)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MX" sz="2200" dirty="0"/>
              <a:t>Tipo de Establecimiento donde presta sus servicios, incluido código de DANE. Sede 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MX" sz="2200" dirty="0"/>
              <a:t>Municipio y corregimiento donde labora, incluido código de DANE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MX" sz="2200" dirty="0"/>
              <a:t> Zona Rural o Urbana</a:t>
            </a:r>
            <a:endParaRPr lang="es-ES" sz="2200" dirty="0"/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MX" sz="2200" dirty="0"/>
              <a:t>Zona de difícil acceso    (Decreto </a:t>
            </a:r>
            <a:r>
              <a:rPr lang="es-MX" sz="2200" dirty="0" err="1"/>
              <a:t>Nal</a:t>
            </a:r>
            <a:r>
              <a:rPr lang="es-MX" sz="2200" dirty="0"/>
              <a:t>  </a:t>
            </a:r>
            <a:r>
              <a:rPr lang="es-MX" sz="2200" dirty="0" smtClean="0"/>
              <a:t>521), </a:t>
            </a:r>
            <a:r>
              <a:rPr lang="es-MX" sz="2200" dirty="0"/>
              <a:t>y </a:t>
            </a:r>
            <a:r>
              <a:rPr lang="es-MX" sz="2200" dirty="0" smtClean="0"/>
              <a:t>Resolución 026460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pPr eaLnBrk="1" hangingPunct="1"/>
            <a:r>
              <a:rPr lang="es-MX" sz="3600" b="1" dirty="0" smtClean="0"/>
              <a:t>A TENER EN CUENTA</a:t>
            </a:r>
            <a:endParaRPr lang="es-ES" sz="3600" b="1" dirty="0" smtClean="0"/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838200" y="1828800"/>
            <a:ext cx="7467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endParaRPr lang="es-ES" sz="3600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228600" y="838200"/>
            <a:ext cx="8915400" cy="468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Tx/>
              <a:buChar char="•"/>
            </a:pPr>
            <a:r>
              <a:rPr lang="es-MX" sz="3600" dirty="0"/>
              <a:t> </a:t>
            </a:r>
            <a:r>
              <a:rPr lang="es-MX" sz="2500" dirty="0"/>
              <a:t>Los pagos se inician a partir de la fecha de posesión y previa certificación de inicio de labores.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MX" sz="2500" dirty="0"/>
              <a:t> Para las diferentes novedades (licencias, traslados, renuncias) se debe aportar certificación de inicio y terminación de labores firmada por el Jefe inmediato.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MX" sz="2500" dirty="0"/>
              <a:t> Los descuentos de días:</a:t>
            </a:r>
          </a:p>
          <a:p>
            <a:pPr algn="just">
              <a:spcBef>
                <a:spcPct val="50000"/>
              </a:spcBef>
            </a:pPr>
            <a:r>
              <a:rPr lang="es-MX" sz="2500" dirty="0"/>
              <a:t>    Por 1 día pierde el dominical</a:t>
            </a:r>
          </a:p>
          <a:p>
            <a:pPr algn="just">
              <a:spcBef>
                <a:spcPct val="50000"/>
              </a:spcBef>
            </a:pPr>
            <a:r>
              <a:rPr lang="es-MX" sz="2500" dirty="0"/>
              <a:t>    Por 3 días o mas pierde además el sábado</a:t>
            </a:r>
          </a:p>
          <a:p>
            <a:pPr algn="just">
              <a:spcBef>
                <a:spcPct val="50000"/>
              </a:spcBef>
            </a:pPr>
            <a:r>
              <a:rPr lang="es-MX" sz="2500" dirty="0"/>
              <a:t>Por horas igual se descuenta el día dejado de laborar</a:t>
            </a:r>
            <a:endParaRPr lang="es-ES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Rectángulo"/>
          <p:cNvSpPr>
            <a:spLocks noChangeArrowheads="1"/>
          </p:cNvSpPr>
          <p:nvPr/>
        </p:nvSpPr>
        <p:spPr bwMode="auto">
          <a:xfrm>
            <a:off x="285750" y="285750"/>
            <a:ext cx="8429625" cy="5093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Tx/>
              <a:buChar char="•"/>
            </a:pPr>
            <a:r>
              <a:rPr lang="es-MX" sz="2600" dirty="0"/>
              <a:t>Las vacaciones se pagan proporcional al tiempo servido</a:t>
            </a:r>
            <a:r>
              <a:rPr lang="es-MX" sz="2600" dirty="0" smtClean="0"/>
              <a:t>.</a:t>
            </a:r>
            <a:endParaRPr lang="es-MX" sz="2600" dirty="0"/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MX" sz="2600" dirty="0"/>
              <a:t> Las vacaciones son 7 </a:t>
            </a:r>
            <a:r>
              <a:rPr lang="es-MX" sz="2600" dirty="0" smtClean="0"/>
              <a:t>semanas al año  </a:t>
            </a:r>
            <a:r>
              <a:rPr lang="es-MX" sz="2600" dirty="0"/>
              <a:t>y van hasta enero del año siguiente.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MX" sz="2600" dirty="0"/>
              <a:t>El Calendario </a:t>
            </a:r>
            <a:r>
              <a:rPr lang="es-MX" sz="2600" dirty="0" smtClean="0"/>
              <a:t>Académico desde 1 de </a:t>
            </a:r>
            <a:r>
              <a:rPr lang="es-MX" sz="2600" dirty="0" err="1" smtClean="0"/>
              <a:t>dic</a:t>
            </a:r>
            <a:r>
              <a:rPr lang="es-MX" sz="2600" dirty="0" smtClean="0"/>
              <a:t>/2013 y hasta el 5 de enero de 2014 se pagan vacaciones Resolución 066885.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MX" sz="2600" dirty="0" smtClean="0"/>
              <a:t> </a:t>
            </a:r>
            <a:r>
              <a:rPr lang="es-MX" sz="2600" dirty="0"/>
              <a:t>solo puede ser modificado por la Entidad nominadora y el MEN.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MX" sz="2600" dirty="0"/>
              <a:t> Prima de Navidad se paga por dozavas completas</a:t>
            </a:r>
            <a:r>
              <a:rPr lang="es-MX" sz="2600" dirty="0" smtClean="0"/>
              <a:t>.  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MX" sz="2600" dirty="0" smtClean="0"/>
              <a:t>Prima </a:t>
            </a:r>
            <a:r>
              <a:rPr lang="es-MX" sz="2600" dirty="0"/>
              <a:t>de alimentación D. 2277 hasta el grado 9°, </a:t>
            </a:r>
            <a:r>
              <a:rPr lang="es-MX" sz="2600" dirty="0" err="1" smtClean="0"/>
              <a:t>Dec</a:t>
            </a:r>
            <a:r>
              <a:rPr lang="es-MX" sz="2600" dirty="0" smtClean="0"/>
              <a:t>.</a:t>
            </a:r>
            <a:r>
              <a:rPr lang="es-ES" sz="2600" dirty="0" smtClean="0"/>
              <a:t> </a:t>
            </a:r>
            <a:r>
              <a:rPr lang="es-ES" sz="2600" dirty="0"/>
              <a:t>1278 Licenciados  </a:t>
            </a:r>
            <a:r>
              <a:rPr lang="es-ES" sz="2600" dirty="0" smtClean="0"/>
              <a:t>sin </a:t>
            </a:r>
            <a:r>
              <a:rPr lang="es-ES" sz="2600" dirty="0"/>
              <a:t>especialización y Normalistas</a:t>
            </a:r>
            <a:r>
              <a:rPr lang="es-ES" sz="2600" dirty="0" smtClean="0"/>
              <a:t>. $46.192 (2013)</a:t>
            </a:r>
            <a:endParaRPr lang="es-E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1 Rectángulo"/>
          <p:cNvSpPr>
            <a:spLocks noChangeArrowheads="1"/>
          </p:cNvSpPr>
          <p:nvPr/>
        </p:nvSpPr>
        <p:spPr bwMode="auto">
          <a:xfrm>
            <a:off x="285750" y="796925"/>
            <a:ext cx="8572500" cy="4108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MX" sz="2900" dirty="0"/>
              <a:t>Auxilio de Transporte D. 2277  hasta el grado 6°  D. 1278 Normalistas </a:t>
            </a:r>
            <a:r>
              <a:rPr lang="es-MX" sz="2900" dirty="0" smtClean="0"/>
              <a:t> $70.500 </a:t>
            </a:r>
            <a:r>
              <a:rPr lang="es-MX" sz="2900" dirty="0"/>
              <a:t>(</a:t>
            </a:r>
            <a:r>
              <a:rPr lang="es-MX" sz="2900" dirty="0" smtClean="0"/>
              <a:t>2013)</a:t>
            </a:r>
            <a:r>
              <a:rPr lang="es-MX" sz="2900" dirty="0"/>
              <a:t>		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MX" sz="2900" dirty="0" smtClean="0"/>
              <a:t>   El auxilio de transporte y subsidio de alimentación se paga  por </a:t>
            </a:r>
            <a:r>
              <a:rPr lang="es-MX" sz="2900" dirty="0"/>
              <a:t>tiempo efectivamente </a:t>
            </a:r>
            <a:r>
              <a:rPr lang="es-MX" sz="2900" dirty="0" smtClean="0"/>
              <a:t>laborado(en uso de vacaciones, licencias, comisiones no). </a:t>
            </a:r>
            <a:endParaRPr lang="es-MX" sz="2900" dirty="0"/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MX" sz="2900" dirty="0" smtClean="0"/>
              <a:t>Ingreso </a:t>
            </a:r>
            <a:r>
              <a:rPr lang="es-MX" sz="2900" dirty="0"/>
              <a:t>docentes, Ascensos, Aumentos  se descuenta  1/3 parte para el Fondo de Prestaciones  Sociales del </a:t>
            </a:r>
            <a:r>
              <a:rPr lang="es-MX" sz="2900" dirty="0" smtClean="0"/>
              <a:t>Magisterio.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Rectángulo"/>
          <p:cNvSpPr>
            <a:spLocks noChangeArrowheads="1"/>
          </p:cNvSpPr>
          <p:nvPr/>
        </p:nvSpPr>
        <p:spPr bwMode="auto">
          <a:xfrm>
            <a:off x="357188" y="642938"/>
            <a:ext cx="8572500" cy="5001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Tx/>
              <a:buChar char="•"/>
            </a:pPr>
            <a:r>
              <a:rPr lang="es-MX" sz="2900" dirty="0"/>
              <a:t>Prima Vacaciones debe laborar 300 días al año.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MX" sz="2900" dirty="0"/>
              <a:t> Descuentos Cooperativas, embargos, libranzas  los maneja la Tesorería General del Departamento.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MX" sz="2900" dirty="0"/>
              <a:t> Las afiliaciones y desafiliaciones se envía carta a Nómina de la Secretaría expresando la voluntad, fondo solidario por muerte 3 % SMLV </a:t>
            </a:r>
            <a:r>
              <a:rPr lang="es-MX" sz="2900" dirty="0" smtClean="0"/>
              <a:t>589.500  </a:t>
            </a:r>
            <a:r>
              <a:rPr lang="es-MX" sz="2900" dirty="0"/>
              <a:t>en febrero-agosto.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MX" sz="2900" dirty="0"/>
              <a:t> </a:t>
            </a:r>
            <a:r>
              <a:rPr lang="es-MX" sz="2900" dirty="0" err="1"/>
              <a:t>Adida</a:t>
            </a:r>
            <a:r>
              <a:rPr lang="es-MX" sz="2900" dirty="0"/>
              <a:t> 1% asignación grado del escalafón.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MX" sz="2900" dirty="0"/>
              <a:t> </a:t>
            </a:r>
            <a:r>
              <a:rPr lang="es-MX" sz="2900" dirty="0" smtClean="0"/>
              <a:t>Fondo De Prestaciones Sociales del Magisterio 8%</a:t>
            </a:r>
            <a:endParaRPr lang="es-ES" sz="2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Rectángulo"/>
          <p:cNvSpPr>
            <a:spLocks noChangeArrowheads="1"/>
          </p:cNvSpPr>
          <p:nvPr/>
        </p:nvSpPr>
        <p:spPr bwMode="auto">
          <a:xfrm>
            <a:off x="714375" y="500063"/>
            <a:ext cx="7786688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Tx/>
              <a:buChar char="•"/>
            </a:pPr>
            <a:r>
              <a:rPr lang="es-MX" sz="3200" dirty="0"/>
              <a:t> </a:t>
            </a:r>
            <a:r>
              <a:rPr lang="es-MX" sz="2900" dirty="0"/>
              <a:t>Incapacidades después de 3 días se paga 2/3 partes  del salario hasta el día 90, después el 50% (no reembolsable por ninguna entidad). Valida si la expide la IPS seleccionada.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MX" sz="2900" dirty="0"/>
              <a:t> Riesgos profesionales no se descuenta (accidentes trabajo) Licencias de maternidad</a:t>
            </a:r>
          </a:p>
          <a:p>
            <a:pPr algn="just">
              <a:spcBef>
                <a:spcPct val="50000"/>
              </a:spcBef>
            </a:pPr>
            <a:r>
              <a:rPr lang="es-MX" sz="2900" dirty="0"/>
              <a:t> Las Primas Departamentales solo para los vinculados antes de 1990  Nacionalizados y Departamentales antes del 12 de agosto de </a:t>
            </a:r>
            <a:r>
              <a:rPr lang="es-MX" sz="3200" dirty="0"/>
              <a:t>1993.  </a:t>
            </a:r>
            <a:endParaRPr lang="es-E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28625" y="332657"/>
            <a:ext cx="8286750" cy="5358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s-MX" sz="2100" b="1" dirty="0">
                <a:solidFill>
                  <a:schemeClr val="accent2">
                    <a:lumMod val="75000"/>
                  </a:schemeClr>
                </a:solidFill>
                <a:latin typeface="+mj-lt"/>
                <a:cs typeface="Arial" charset="0"/>
              </a:rPr>
              <a:t>SALARIO:</a:t>
            </a:r>
            <a:endParaRPr lang="es-MX" sz="2100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  <a:p>
            <a:pPr algn="just">
              <a:spcBef>
                <a:spcPct val="50000"/>
              </a:spcBef>
              <a:buFontTx/>
              <a:buChar char="•"/>
              <a:defRPr/>
            </a:pPr>
            <a:r>
              <a:rPr lang="es-MX" sz="2100" dirty="0">
                <a:latin typeface="+mj-lt"/>
              </a:rPr>
              <a:t> </a:t>
            </a:r>
            <a:r>
              <a:rPr lang="es-MX" sz="2100" dirty="0">
                <a:latin typeface="+mj-lt"/>
                <a:cs typeface="Arial" charset="0"/>
              </a:rPr>
              <a:t>Grado en el escalafón (régimen 2277)A,B, 1-14  Bachiller, Técnico, Tecnólogo y Profesional.</a:t>
            </a:r>
          </a:p>
          <a:p>
            <a:pPr algn="just">
              <a:spcBef>
                <a:spcPct val="50000"/>
              </a:spcBef>
              <a:buFontTx/>
              <a:buChar char="•"/>
              <a:defRPr/>
            </a:pPr>
            <a:r>
              <a:rPr lang="es-MX" sz="2100" dirty="0">
                <a:latin typeface="+mj-lt"/>
                <a:cs typeface="Arial" charset="0"/>
              </a:rPr>
              <a:t>Sueldos Personalizados (régimen 2277).</a:t>
            </a:r>
          </a:p>
          <a:p>
            <a:pPr algn="just">
              <a:spcBef>
                <a:spcPct val="50000"/>
              </a:spcBef>
              <a:buFontTx/>
              <a:buChar char="•"/>
              <a:defRPr/>
            </a:pPr>
            <a:r>
              <a:rPr lang="es-MX" sz="2100" dirty="0">
                <a:latin typeface="+mj-lt"/>
                <a:cs typeface="Arial" charset="0"/>
              </a:rPr>
              <a:t> Titulo de formación académica (régimen 1278) A-D       Normalista Superior o Tecnólogo en Educación </a:t>
            </a:r>
            <a:r>
              <a:rPr lang="es-MX" sz="2100" dirty="0" smtClean="0">
                <a:latin typeface="+mj-lt"/>
                <a:cs typeface="Arial" charset="0"/>
              </a:rPr>
              <a:t>$1.089.779. </a:t>
            </a:r>
            <a:r>
              <a:rPr lang="es-MX" sz="2100" b="1" dirty="0">
                <a:latin typeface="+mj-lt"/>
                <a:cs typeface="Arial" charset="0"/>
              </a:rPr>
              <a:t>1A</a:t>
            </a:r>
            <a:r>
              <a:rPr lang="es-MX" sz="2100" dirty="0">
                <a:latin typeface="+mj-lt"/>
                <a:cs typeface="Arial" charset="0"/>
              </a:rPr>
              <a:t> .Licenciado o profesional No Licenciado A-D </a:t>
            </a:r>
            <a:r>
              <a:rPr lang="es-MX" sz="2100" dirty="0" smtClean="0">
                <a:latin typeface="+mj-lt"/>
                <a:cs typeface="Arial" charset="0"/>
              </a:rPr>
              <a:t>$1.371.565.</a:t>
            </a:r>
            <a:r>
              <a:rPr lang="es-MX" sz="2100" b="1" dirty="0" smtClean="0">
                <a:latin typeface="+mj-lt"/>
                <a:cs typeface="Arial" charset="0"/>
              </a:rPr>
              <a:t>2A</a:t>
            </a:r>
            <a:r>
              <a:rPr lang="es-MX" sz="2100" b="1" dirty="0">
                <a:latin typeface="+mj-lt"/>
                <a:cs typeface="Arial" charset="0"/>
              </a:rPr>
              <a:t>.</a:t>
            </a:r>
          </a:p>
          <a:p>
            <a:pPr algn="just">
              <a:spcBef>
                <a:spcPct val="50000"/>
              </a:spcBef>
              <a:buFontTx/>
              <a:buChar char="•"/>
              <a:defRPr/>
            </a:pPr>
            <a:r>
              <a:rPr lang="es-MX" sz="2100" dirty="0">
                <a:latin typeface="+mj-lt"/>
                <a:cs typeface="Arial" charset="0"/>
              </a:rPr>
              <a:t>Licenciado o profesional No Licenciado con Especialización  </a:t>
            </a:r>
            <a:r>
              <a:rPr lang="es-MX" sz="2100" dirty="0" smtClean="0">
                <a:latin typeface="+mj-lt"/>
                <a:cs typeface="Arial" charset="0"/>
              </a:rPr>
              <a:t>$1.490.798 </a:t>
            </a:r>
            <a:r>
              <a:rPr lang="es-MX" sz="2100" dirty="0">
                <a:latin typeface="+mj-lt"/>
                <a:cs typeface="Arial" charset="0"/>
              </a:rPr>
              <a:t>A-D. (Idoneidad) </a:t>
            </a:r>
            <a:r>
              <a:rPr lang="es-MX" sz="2100" b="1" dirty="0">
                <a:latin typeface="+mj-lt"/>
                <a:cs typeface="Arial" charset="0"/>
              </a:rPr>
              <a:t>2AE.</a:t>
            </a:r>
          </a:p>
          <a:p>
            <a:pPr algn="just">
              <a:spcBef>
                <a:spcPct val="50000"/>
              </a:spcBef>
              <a:buFontTx/>
              <a:buChar char="•"/>
              <a:defRPr/>
            </a:pPr>
            <a:r>
              <a:rPr lang="es-MX" sz="2100" dirty="0">
                <a:latin typeface="+mj-lt"/>
                <a:cs typeface="Arial" charset="0"/>
              </a:rPr>
              <a:t>Licenciado o profesional No Licenciado con Maestría A-D </a:t>
            </a:r>
            <a:r>
              <a:rPr lang="es-MX" sz="2100" dirty="0" smtClean="0">
                <a:latin typeface="+mj-lt"/>
                <a:cs typeface="Arial" charset="0"/>
              </a:rPr>
              <a:t>$2.295551. </a:t>
            </a:r>
            <a:r>
              <a:rPr lang="es-MX" sz="2100" dirty="0">
                <a:latin typeface="+mj-lt"/>
                <a:cs typeface="Arial" charset="0"/>
              </a:rPr>
              <a:t>(Idoneidad) </a:t>
            </a:r>
            <a:r>
              <a:rPr lang="es-MX" sz="2100" b="1" dirty="0">
                <a:latin typeface="+mj-lt"/>
                <a:cs typeface="Arial" charset="0"/>
              </a:rPr>
              <a:t>3AM.</a:t>
            </a:r>
          </a:p>
          <a:p>
            <a:pPr algn="just">
              <a:spcBef>
                <a:spcPct val="50000"/>
              </a:spcBef>
              <a:buFontTx/>
              <a:buChar char="•"/>
              <a:defRPr/>
            </a:pPr>
            <a:r>
              <a:rPr lang="es-MX" sz="2100" dirty="0">
                <a:latin typeface="+mj-lt"/>
                <a:cs typeface="Arial" charset="0"/>
              </a:rPr>
              <a:t>Licenciado o profesional No Licenciado con Doctorado A-D </a:t>
            </a:r>
            <a:r>
              <a:rPr lang="es-MX" sz="2100" dirty="0" smtClean="0">
                <a:latin typeface="+mj-lt"/>
                <a:cs typeface="Arial" charset="0"/>
              </a:rPr>
              <a:t>$3.045.225. </a:t>
            </a:r>
            <a:r>
              <a:rPr lang="es-MX" sz="2100" dirty="0">
                <a:latin typeface="+mj-lt"/>
                <a:cs typeface="Arial" charset="0"/>
              </a:rPr>
              <a:t>(Idoneidad) </a:t>
            </a:r>
            <a:r>
              <a:rPr lang="es-MX" sz="2100" b="1" dirty="0">
                <a:latin typeface="+mj-lt"/>
                <a:cs typeface="Arial" charset="0"/>
              </a:rPr>
              <a:t>4AD.</a:t>
            </a:r>
            <a:endParaRPr lang="es-MX" sz="21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1001</TotalTime>
  <Words>956</Words>
  <Application>Microsoft Office PowerPoint</Application>
  <PresentationFormat>Presentación en pantalla (4:3)</PresentationFormat>
  <Paragraphs>89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NÓMINA DEL PERSONAL DOCENTE, DIRECTIVO DOCENTE</vt:lpstr>
      <vt:lpstr>DOCENTES</vt:lpstr>
      <vt:lpstr>CARACTERISTICAS MAS SOBRESALIENTES DE LOS DOCENTES</vt:lpstr>
      <vt:lpstr>A TENER EN CUENTA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Gobernacion de antionquia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jgarciar</dc:creator>
  <cp:lastModifiedBy>vcb</cp:lastModifiedBy>
  <cp:revision>24</cp:revision>
  <dcterms:created xsi:type="dcterms:W3CDTF">2012-01-05T22:13:30Z</dcterms:created>
  <dcterms:modified xsi:type="dcterms:W3CDTF">2013-09-06T18:45:16Z</dcterms:modified>
</cp:coreProperties>
</file>