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7" r:id="rId8"/>
    <p:sldId id="263" r:id="rId9"/>
    <p:sldId id="272" r:id="rId10"/>
    <p:sldId id="279" r:id="rId11"/>
    <p:sldId id="280" r:id="rId12"/>
    <p:sldId id="281" r:id="rId13"/>
    <p:sldId id="268" r:id="rId14"/>
    <p:sldId id="270" r:id="rId15"/>
    <p:sldId id="275" r:id="rId16"/>
    <p:sldId id="273" r:id="rId17"/>
    <p:sldId id="277" r:id="rId18"/>
    <p:sldId id="276" r:id="rId19"/>
    <p:sldId id="282" r:id="rId20"/>
  </p:sldIdLst>
  <p:sldSz cx="12190413" cy="6859588"/>
  <p:notesSz cx="6858000" cy="9144000"/>
  <p:defaultTextStyle>
    <a:defPPr>
      <a:defRPr lang="es-CO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2" y="7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67AE-EFBF-4186-A5F3-A5EA726B115E}" type="datetimeFigureOut">
              <a:rPr lang="es-CO" smtClean="0"/>
              <a:t>8/11/2016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EABA-25BF-4D4F-8860-BED61A6D9B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8131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67AE-EFBF-4186-A5F3-A5EA726B115E}" type="datetimeFigureOut">
              <a:rPr lang="es-CO" smtClean="0"/>
              <a:t>8/11/2016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EABA-25BF-4D4F-8860-BED61A6D9B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5832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784067" y="274702"/>
            <a:ext cx="3655008" cy="585446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12694" y="274702"/>
            <a:ext cx="10768198" cy="585446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67AE-EFBF-4186-A5F3-A5EA726B115E}" type="datetimeFigureOut">
              <a:rPr lang="es-CO" smtClean="0"/>
              <a:t>8/11/2016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EABA-25BF-4D4F-8860-BED61A6D9B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475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67AE-EFBF-4186-A5F3-A5EA726B115E}" type="datetimeFigureOut">
              <a:rPr lang="es-CO" smtClean="0"/>
              <a:t>8/11/2016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EABA-25BF-4D4F-8860-BED61A6D9B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0852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67AE-EFBF-4186-A5F3-A5EA726B115E}" type="datetimeFigureOut">
              <a:rPr lang="es-CO" smtClean="0"/>
              <a:t>8/11/2016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EABA-25BF-4D4F-8860-BED61A6D9B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4742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12695" y="1600571"/>
            <a:ext cx="7210545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226413" y="1600571"/>
            <a:ext cx="7212661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67AE-EFBF-4186-A5F3-A5EA726B115E}" type="datetimeFigureOut">
              <a:rPr lang="es-CO" smtClean="0"/>
              <a:t>8/11/2016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EABA-25BF-4D4F-8860-BED61A6D9B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8367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67AE-EFBF-4186-A5F3-A5EA726B115E}" type="datetimeFigureOut">
              <a:rPr lang="es-CO" smtClean="0"/>
              <a:t>8/11/2016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EABA-25BF-4D4F-8860-BED61A6D9B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650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67AE-EFBF-4186-A5F3-A5EA726B115E}" type="datetimeFigureOut">
              <a:rPr lang="es-CO" smtClean="0"/>
              <a:t>8/11/2016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EABA-25BF-4D4F-8860-BED61A6D9B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634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67AE-EFBF-4186-A5F3-A5EA726B115E}" type="datetimeFigureOut">
              <a:rPr lang="es-CO" smtClean="0"/>
              <a:t>8/11/2016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EABA-25BF-4D4F-8860-BED61A6D9B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9641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67AE-EFBF-4186-A5F3-A5EA726B115E}" type="datetimeFigureOut">
              <a:rPr lang="es-CO" smtClean="0"/>
              <a:t>8/11/2016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EABA-25BF-4D4F-8860-BED61A6D9B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4777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67AE-EFBF-4186-A5F3-A5EA726B115E}" type="datetimeFigureOut">
              <a:rPr lang="es-CO" smtClean="0"/>
              <a:t>8/11/2016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EABA-25BF-4D4F-8860-BED61A6D9B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688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367AE-EFBF-4186-A5F3-A5EA726B115E}" type="datetimeFigureOut">
              <a:rPr lang="es-CO" smtClean="0"/>
              <a:t>8/11/2016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6EABA-25BF-4D4F-8860-BED61A6D9B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369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2.politecnicojic.edu.co/www.politecnicojic.edu.co/images/stories/iconos/footer/piensa-en-gran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24" y="189670"/>
            <a:ext cx="10842599" cy="64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651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LOSORIOAR\My Documents\Gobernación\iDENTIDAD\PLANTILLA-POWER-PONI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04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6534" y="2733521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/>
              <a:t>Sentencia T478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926854" y="693490"/>
            <a:ext cx="892899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Conformar, si no se ha hecho, el Comité Nacional de Convivencia escolar y verificar que los comités  municipales, distritales y departamentales estén funcionando plenamente.</a:t>
            </a:r>
            <a:endParaRPr lang="es-C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926854" y="2420058"/>
            <a:ext cx="892899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2"/>
            </a:pP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Implementar, si no se ha hecho los programas de  Competencias Ciudadanas, Educación para el ejercicio de los derechos humanos, en particular el derecho a la identidad sexual, e incorporarlos de manera expresa en los PEI de todos los colegios del país.  </a:t>
            </a:r>
            <a:endParaRPr lang="es-C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975992" y="5006654"/>
            <a:ext cx="880784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3"/>
            </a:pP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Desarrollar y poner en práctica el Sistema de Información Unificado.  </a:t>
            </a:r>
            <a:endParaRPr lang="es-C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Abrir llave 7"/>
          <p:cNvSpPr/>
          <p:nvPr/>
        </p:nvSpPr>
        <p:spPr>
          <a:xfrm>
            <a:off x="2422798" y="521339"/>
            <a:ext cx="553194" cy="5398976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870" y="-17629"/>
            <a:ext cx="5616623" cy="672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6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LOSORIOAR\My Documents\Gobernación\iDENTIDAD\PLANTILLA-POWER-PONI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04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6534" y="2733521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/>
              <a:t>Sentencia T478</a:t>
            </a:r>
          </a:p>
        </p:txBody>
      </p:sp>
      <p:sp>
        <p:nvSpPr>
          <p:cNvPr id="8" name="Abrir llave 7"/>
          <p:cNvSpPr/>
          <p:nvPr/>
        </p:nvSpPr>
        <p:spPr>
          <a:xfrm>
            <a:off x="2422798" y="549474"/>
            <a:ext cx="553194" cy="5398976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/>
          <p:cNvSpPr/>
          <p:nvPr/>
        </p:nvSpPr>
        <p:spPr>
          <a:xfrm>
            <a:off x="3048000" y="831814"/>
            <a:ext cx="866383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4"/>
            </a:pP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Establecer la Ruta de Atención Integral para la Convivencia junto con sus protocolos.</a:t>
            </a:r>
            <a:endParaRPr lang="es-C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048000" y="2214598"/>
            <a:ext cx="866383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5"/>
            </a:pP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Revisión extensiva e integral de todos los manuales de convivencia, para determinar que los mismos sean respetuosos de la orientación sexual y la identidad de género.</a:t>
            </a:r>
            <a:endParaRPr lang="es-C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048000" y="4437906"/>
            <a:ext cx="866383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6"/>
            </a:pP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Ordenar y verificar que en todos los establecimientos educativos estén constituidos los comités escolares de convivencia.</a:t>
            </a:r>
            <a:endParaRPr lang="es-C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11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LOSORIOAR\My Documents\Gobernación\iDENTIDAD\PLANTILLA-POWER-PONI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04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422801" y="1863459"/>
            <a:ext cx="11344810" cy="1710351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pPr algn="ctr"/>
            <a:r>
              <a:rPr lang="es-CO" sz="5200" b="1" dirty="0"/>
              <a:t>¿Como vamos en Antioquia con el cumplimiento de la Sentencia?</a:t>
            </a:r>
          </a:p>
        </p:txBody>
      </p:sp>
    </p:spTree>
    <p:extLst>
      <p:ext uri="{BB962C8B-B14F-4D97-AF65-F5344CB8AC3E}">
        <p14:creationId xmlns:p14="http://schemas.microsoft.com/office/powerpoint/2010/main" val="2089471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LOSORIOAR\My Documents\Gobernación\iDENTIDAD\PLANTILLA-POWER-PONI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04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73" name="Picture 1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48865"/>
            <a:ext cx="6624736" cy="669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8039422" y="837506"/>
            <a:ext cx="30963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/>
              <a:t>MANUALES DE CONVIVENCIA REVISADOS</a:t>
            </a:r>
          </a:p>
          <a:p>
            <a:pPr algn="ctr"/>
            <a:r>
              <a:rPr lang="es-CO" sz="2000" b="1" i="1" dirty="0"/>
              <a:t>Sector No Oficial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391350" y="3340943"/>
            <a:ext cx="4464496" cy="138499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CO" sz="2800" b="1" dirty="0"/>
              <a:t>353 ….Por revisar</a:t>
            </a:r>
          </a:p>
          <a:p>
            <a:endParaRPr lang="es-CO" sz="2800" b="1" dirty="0"/>
          </a:p>
          <a:p>
            <a:r>
              <a:rPr lang="es-CO" sz="2800" b="1" dirty="0"/>
              <a:t>44 ….Revisados(11,1%)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1063758" y="3501802"/>
            <a:ext cx="576064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/>
          <p:cNvSpPr/>
          <p:nvPr/>
        </p:nvSpPr>
        <p:spPr>
          <a:xfrm>
            <a:off x="11063758" y="4293890"/>
            <a:ext cx="576064" cy="2880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9373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LOSORIOAR\My Documents\Gobernación\iDENTIDAD\PLANTILLA-POWER-PONI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04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61" y="162015"/>
            <a:ext cx="6441473" cy="6508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8111430" y="837506"/>
            <a:ext cx="30963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/>
              <a:t>MANUALES DE CONVIVENCIA REVISADOS</a:t>
            </a:r>
          </a:p>
          <a:p>
            <a:pPr algn="ctr"/>
            <a:r>
              <a:rPr lang="es-CO" sz="2000" b="1" i="1" dirty="0"/>
              <a:t>Sector Oficial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535366" y="3340943"/>
            <a:ext cx="4320480" cy="138499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CO" sz="2800" b="1" dirty="0"/>
              <a:t>408…Por revisar</a:t>
            </a:r>
          </a:p>
          <a:p>
            <a:endParaRPr lang="es-CO" sz="2800" b="1" dirty="0"/>
          </a:p>
          <a:p>
            <a:r>
              <a:rPr lang="es-CO" sz="2800" b="1" dirty="0"/>
              <a:t>259…Revisados(38,8%)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1063758" y="3501802"/>
            <a:ext cx="576064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/>
          <p:cNvSpPr/>
          <p:nvPr/>
        </p:nvSpPr>
        <p:spPr>
          <a:xfrm>
            <a:off x="11063758" y="4293890"/>
            <a:ext cx="576064" cy="2880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9992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LOSORIOAR\My Documents\Gobernación\iDENTIDAD\PLANTILLA-POWER-PONI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04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6" y="117426"/>
            <a:ext cx="6365040" cy="643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7967414" y="693490"/>
            <a:ext cx="331236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/>
              <a:t>COMITES DE CONVIVENCIA ESCOLAR CONFORMADOS</a:t>
            </a:r>
          </a:p>
          <a:p>
            <a:pPr algn="ctr"/>
            <a:r>
              <a:rPr lang="es-CO" sz="2000" b="1" i="1" dirty="0"/>
              <a:t>Sector Oficial y no Oficial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247334" y="3717826"/>
            <a:ext cx="4752528" cy="138499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CO" sz="2800" b="1" dirty="0"/>
              <a:t>830…Por conformar</a:t>
            </a:r>
          </a:p>
          <a:p>
            <a:endParaRPr lang="es-CO" sz="2800" b="1" dirty="0"/>
          </a:p>
          <a:p>
            <a:r>
              <a:rPr lang="es-CO" sz="2800" b="1" dirty="0"/>
              <a:t>234…Conformados(30,1%)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1351790" y="3861842"/>
            <a:ext cx="576064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/>
          <p:cNvSpPr/>
          <p:nvPr/>
        </p:nvSpPr>
        <p:spPr>
          <a:xfrm>
            <a:off x="11351790" y="4725938"/>
            <a:ext cx="576064" cy="2880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9045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LOSORIOAR\My Documents\Gobernación\iDENTIDAD\PLANTILLA-POWER-PONI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04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98" y="111281"/>
            <a:ext cx="6519082" cy="655887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967414" y="693490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/>
              <a:t>COMITES DE CONVIVENCIA MUNICIPAL CONFORMADOS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319342" y="3429794"/>
            <a:ext cx="4680520" cy="138499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CO" sz="2800" b="1" dirty="0"/>
              <a:t>55…Por conformar</a:t>
            </a:r>
          </a:p>
          <a:p>
            <a:endParaRPr lang="es-CO" sz="2800" b="1" dirty="0"/>
          </a:p>
          <a:p>
            <a:r>
              <a:rPr lang="es-CO" sz="2800" b="1" dirty="0"/>
              <a:t>62…Conformados(53,1%)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1279782" y="3645818"/>
            <a:ext cx="576064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/>
          <p:cNvSpPr/>
          <p:nvPr/>
        </p:nvSpPr>
        <p:spPr>
          <a:xfrm>
            <a:off x="11279782" y="4437906"/>
            <a:ext cx="576064" cy="2880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0697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LOSORIOAR\My Documents\Gobernación\iDENTIDAD\PLANTILLA-POWER-PONI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04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766614" y="1125538"/>
            <a:ext cx="10513168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¿HACIA DÓNDE NOS PROYECTAMOS EN MATERIA DE CONVIVENCIA EN EL DEPARTAMENTO DE ANTIOQUIA?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66614" y="3559178"/>
            <a:ext cx="10657184" cy="1083374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Hacia  reconocer la importancia de la convivencia escolar como un factor de</a:t>
            </a:r>
            <a:r>
              <a:rPr lang="es-ES" sz="28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calidad de la educación</a:t>
            </a:r>
            <a:r>
              <a:rPr lang="es-ES" sz="28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CO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11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LOSORIOAR\My Documents\Gobernación\iDENTIDAD\PLANTILLA-POWER-PONI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04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566814" y="2271276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800" b="1" i="1" dirty="0"/>
              <a:t>GRACIAS…..</a:t>
            </a:r>
          </a:p>
        </p:txBody>
      </p:sp>
    </p:spTree>
    <p:extLst>
      <p:ext uri="{BB962C8B-B14F-4D97-AF65-F5344CB8AC3E}">
        <p14:creationId xmlns:p14="http://schemas.microsoft.com/office/powerpoint/2010/main" val="3170919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2.politecnicojic.edu.co/www.politecnicojic.edu.co/images/stories/iconos/footer/piensa-en-gran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24" y="189670"/>
            <a:ext cx="10842599" cy="64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667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LOSORIOAR\My Documents\Gobernación\iDENTIDAD\PLANTILLA-POWER-PONI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04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422801" y="1558135"/>
            <a:ext cx="11344810" cy="2510570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pPr algn="ctr"/>
            <a:r>
              <a:rPr lang="es-CO" sz="5200" b="1" dirty="0"/>
              <a:t>Implementación de la Ley 1620 en los 117 Municipios no Certificados de Antioquia; Aprendizajes y Retos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004811" y="4148844"/>
            <a:ext cx="4017685" cy="433078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pPr algn="ctr"/>
            <a:r>
              <a:rPr lang="es-CO" b="1" dirty="0"/>
              <a:t>- Antioquia 2016 -</a:t>
            </a:r>
          </a:p>
        </p:txBody>
      </p:sp>
    </p:spTree>
    <p:extLst>
      <p:ext uri="{BB962C8B-B14F-4D97-AF65-F5344CB8AC3E}">
        <p14:creationId xmlns:p14="http://schemas.microsoft.com/office/powerpoint/2010/main" val="2212071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LOSORIOAR\My Documents\Gobernación\iDENTIDAD\PLANTILLA-POWER-PONI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04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910630" y="549474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i="1" dirty="0"/>
              <a:t>Antes del 2013….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910630" y="1413570"/>
            <a:ext cx="10009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b="1" i="1" dirty="0"/>
              <a:t>Los Manuales de Convivencia se elaboraban a la luz de los criterios del Decreto 1860 de 1994…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270670" y="2726264"/>
            <a:ext cx="878497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dirty="0"/>
              <a:t>Normas de Convivencia establecidas por cada Establecimiento Educativo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CO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CO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CO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dirty="0"/>
              <a:t>Faltas</a:t>
            </a:r>
          </a:p>
        </p:txBody>
      </p:sp>
      <p:sp>
        <p:nvSpPr>
          <p:cNvPr id="8" name="7 Abrir llave"/>
          <p:cNvSpPr/>
          <p:nvPr/>
        </p:nvSpPr>
        <p:spPr>
          <a:xfrm>
            <a:off x="2494806" y="3429794"/>
            <a:ext cx="432048" cy="1656184"/>
          </a:xfrm>
          <a:prstGeom prst="lef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CuadroTexto"/>
          <p:cNvSpPr txBox="1"/>
          <p:nvPr/>
        </p:nvSpPr>
        <p:spPr>
          <a:xfrm>
            <a:off x="2710830" y="3429794"/>
            <a:ext cx="172819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O" dirty="0"/>
              <a:t>Leves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CO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O" dirty="0"/>
              <a:t>Graves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CO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O" dirty="0"/>
              <a:t>Gravísimas</a:t>
            </a:r>
          </a:p>
        </p:txBody>
      </p:sp>
      <p:sp>
        <p:nvSpPr>
          <p:cNvPr id="10" name="9 Elipse"/>
          <p:cNvSpPr/>
          <p:nvPr/>
        </p:nvSpPr>
        <p:spPr>
          <a:xfrm>
            <a:off x="2466560" y="3285778"/>
            <a:ext cx="2332502" cy="2016224"/>
          </a:xfrm>
          <a:prstGeom prst="ellipse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Flecha a la derecha con bandas"/>
          <p:cNvSpPr/>
          <p:nvPr/>
        </p:nvSpPr>
        <p:spPr>
          <a:xfrm>
            <a:off x="4655046" y="4077866"/>
            <a:ext cx="792088" cy="356558"/>
          </a:xfrm>
          <a:prstGeom prst="striped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CuadroTexto"/>
          <p:cNvSpPr txBox="1"/>
          <p:nvPr/>
        </p:nvSpPr>
        <p:spPr>
          <a:xfrm>
            <a:off x="5447134" y="3870141"/>
            <a:ext cx="1152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i="1" dirty="0"/>
              <a:t>Debido Proceso</a:t>
            </a:r>
          </a:p>
        </p:txBody>
      </p:sp>
      <p:sp>
        <p:nvSpPr>
          <p:cNvPr id="14" name="13 Flecha a la derecha con muesca"/>
          <p:cNvSpPr/>
          <p:nvPr/>
        </p:nvSpPr>
        <p:spPr>
          <a:xfrm rot="16200000">
            <a:off x="5825176" y="4698815"/>
            <a:ext cx="396043" cy="216024"/>
          </a:xfrm>
          <a:prstGeom prst="notched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4 CuadroTexto"/>
          <p:cNvSpPr txBox="1"/>
          <p:nvPr/>
        </p:nvSpPr>
        <p:spPr>
          <a:xfrm>
            <a:off x="5375126" y="501397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i="1" dirty="0"/>
              <a:t>Definido por cada E.E.</a:t>
            </a:r>
          </a:p>
        </p:txBody>
      </p:sp>
      <p:sp>
        <p:nvSpPr>
          <p:cNvPr id="16" name="15 Flecha a la derecha con bandas"/>
          <p:cNvSpPr/>
          <p:nvPr/>
        </p:nvSpPr>
        <p:spPr>
          <a:xfrm>
            <a:off x="6599262" y="4115611"/>
            <a:ext cx="792088" cy="356558"/>
          </a:xfrm>
          <a:prstGeom prst="striped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CuadroTexto"/>
          <p:cNvSpPr txBox="1"/>
          <p:nvPr/>
        </p:nvSpPr>
        <p:spPr>
          <a:xfrm>
            <a:off x="7535366" y="393385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Sanción</a:t>
            </a:r>
          </a:p>
        </p:txBody>
      </p:sp>
    </p:spTree>
    <p:extLst>
      <p:ext uri="{BB962C8B-B14F-4D97-AF65-F5344CB8AC3E}">
        <p14:creationId xmlns:p14="http://schemas.microsoft.com/office/powerpoint/2010/main" val="275558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2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LOSORIOAR\My Documents\Gobernación\iDENTIDAD\PLANTILLA-POWER-PONI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04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22598" y="549474"/>
            <a:ext cx="102971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b="1" i="1" dirty="0"/>
              <a:t>Comienzan a aparecer casos de acoso escolar y tutelas al respecto….</a:t>
            </a:r>
          </a:p>
          <a:p>
            <a:pPr algn="just"/>
            <a:endParaRPr lang="es-CO" sz="2800" b="1" i="1" dirty="0"/>
          </a:p>
          <a:p>
            <a:pPr algn="just"/>
            <a:r>
              <a:rPr lang="es-CO" sz="2800" b="1" i="1" dirty="0"/>
              <a:t>…y los criterios que se tenían dentro de los Manuales de Convivencia no eran suficientes para dar respuesta a la problemática…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486694" y="3573810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/>
              <a:t>CORTE CONSTITUCIONAL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403372" y="3069754"/>
            <a:ext cx="17281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O" b="1" dirty="0"/>
              <a:t>ICBF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CO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O" b="1" dirty="0"/>
              <a:t>Defensoría del Pueblo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CO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O" b="1" dirty="0"/>
              <a:t>MEN</a:t>
            </a:r>
          </a:p>
        </p:txBody>
      </p:sp>
      <p:sp>
        <p:nvSpPr>
          <p:cNvPr id="9" name="8 Elipse"/>
          <p:cNvSpPr/>
          <p:nvPr/>
        </p:nvSpPr>
        <p:spPr>
          <a:xfrm>
            <a:off x="5159102" y="2781722"/>
            <a:ext cx="2088232" cy="2592288"/>
          </a:xfrm>
          <a:prstGeom prst="ellipse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Flecha a la derecha con bandas"/>
          <p:cNvSpPr/>
          <p:nvPr/>
        </p:nvSpPr>
        <p:spPr>
          <a:xfrm>
            <a:off x="4295006" y="3807838"/>
            <a:ext cx="792088" cy="356558"/>
          </a:xfrm>
          <a:prstGeom prst="striped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Flecha a la derecha con bandas"/>
          <p:cNvSpPr/>
          <p:nvPr/>
        </p:nvSpPr>
        <p:spPr>
          <a:xfrm>
            <a:off x="7391350" y="3849648"/>
            <a:ext cx="792088" cy="356558"/>
          </a:xfrm>
          <a:prstGeom prst="striped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CuadroTexto"/>
          <p:cNvSpPr txBox="1"/>
          <p:nvPr/>
        </p:nvSpPr>
        <p:spPr>
          <a:xfrm>
            <a:off x="8327454" y="3645818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i="1" dirty="0"/>
              <a:t>Ley 1620</a:t>
            </a:r>
          </a:p>
        </p:txBody>
      </p:sp>
      <p:sp>
        <p:nvSpPr>
          <p:cNvPr id="13" name="12 Flecha a la derecha con muesca"/>
          <p:cNvSpPr/>
          <p:nvPr/>
        </p:nvSpPr>
        <p:spPr>
          <a:xfrm rot="16200000">
            <a:off x="9187049" y="4349203"/>
            <a:ext cx="261029" cy="180020"/>
          </a:xfrm>
          <a:prstGeom prst="notched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CuadroTexto"/>
          <p:cNvSpPr txBox="1"/>
          <p:nvPr/>
        </p:nvSpPr>
        <p:spPr>
          <a:xfrm>
            <a:off x="8471470" y="466873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i="1" dirty="0"/>
              <a:t>Por medio de la cual se crea el Sistema Nacional de Convivencia Escolar </a:t>
            </a:r>
          </a:p>
        </p:txBody>
      </p:sp>
    </p:spTree>
    <p:extLst>
      <p:ext uri="{BB962C8B-B14F-4D97-AF65-F5344CB8AC3E}">
        <p14:creationId xmlns:p14="http://schemas.microsoft.com/office/powerpoint/2010/main" val="395808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nimBg="1"/>
      <p:bldP spid="10" grpId="0" animBg="1"/>
      <p:bldP spid="12" grpId="0" animBg="1"/>
      <p:bldP spid="6" grpId="0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LOSORIOAR\My Documents\Gobernación\iDENTIDAD\PLANTILLA-POWER-PONI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04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414686" y="1483544"/>
            <a:ext cx="331236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Normas de Convivencia establecidas por cada Establecimiento Educativo</a:t>
            </a:r>
          </a:p>
          <a:p>
            <a:pPr algn="ctr"/>
            <a:endParaRPr lang="es-CO" dirty="0"/>
          </a:p>
          <a:p>
            <a:pPr algn="ctr"/>
            <a:r>
              <a:rPr lang="es-CO" dirty="0"/>
              <a:t>Faltas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558702" y="623223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u="sng" dirty="0"/>
              <a:t>Decreto 1860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887294" y="62148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u="sng" dirty="0"/>
              <a:t>Ley 1620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095206" y="1487026"/>
            <a:ext cx="460851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Acuerdos Institucionales que propicien un mejor ambiente para que no se afecte la Convivencia Escolar</a:t>
            </a:r>
          </a:p>
          <a:p>
            <a:pPr algn="ctr"/>
            <a:endParaRPr lang="es-CO" dirty="0"/>
          </a:p>
          <a:p>
            <a:pPr algn="ctr"/>
            <a:r>
              <a:rPr lang="es-CO" dirty="0"/>
              <a:t>Situaciones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278782" y="3717533"/>
            <a:ext cx="187220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CO" b="1" i="1" dirty="0"/>
              <a:t>Leves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CO" b="1" i="1" dirty="0"/>
              <a:t>Graves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CO" b="1" i="1" dirty="0"/>
              <a:t>Gravísimas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7607374" y="3717533"/>
            <a:ext cx="15121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CO" b="1" i="1" dirty="0"/>
              <a:t>Tipo I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CO" b="1" i="1" dirty="0"/>
              <a:t>Tipo II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CO" b="1" i="1" dirty="0"/>
              <a:t>Tipo III</a:t>
            </a:r>
          </a:p>
        </p:txBody>
      </p:sp>
      <p:sp>
        <p:nvSpPr>
          <p:cNvPr id="9" name="8 Flecha a la derecha con bandas"/>
          <p:cNvSpPr/>
          <p:nvPr/>
        </p:nvSpPr>
        <p:spPr>
          <a:xfrm rot="5400000">
            <a:off x="2854846" y="3267194"/>
            <a:ext cx="360040" cy="216024"/>
          </a:xfrm>
          <a:prstGeom prst="stripedRightArrow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Flecha a la derecha con bandas"/>
          <p:cNvSpPr/>
          <p:nvPr/>
        </p:nvSpPr>
        <p:spPr>
          <a:xfrm rot="5400000">
            <a:off x="8183438" y="3267194"/>
            <a:ext cx="360040" cy="216024"/>
          </a:xfrm>
          <a:prstGeom prst="stripedRightArrow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Flecha a la derecha con muesca"/>
          <p:cNvSpPr/>
          <p:nvPr/>
        </p:nvSpPr>
        <p:spPr>
          <a:xfrm>
            <a:off x="4727054" y="1899042"/>
            <a:ext cx="1440160" cy="144016"/>
          </a:xfrm>
          <a:prstGeom prst="notched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Flecha a la derecha con muesca"/>
          <p:cNvSpPr/>
          <p:nvPr/>
        </p:nvSpPr>
        <p:spPr>
          <a:xfrm>
            <a:off x="3862958" y="2907154"/>
            <a:ext cx="3528392" cy="144016"/>
          </a:xfrm>
          <a:prstGeom prst="notched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Flecha a la derecha con muesca"/>
          <p:cNvSpPr/>
          <p:nvPr/>
        </p:nvSpPr>
        <p:spPr>
          <a:xfrm>
            <a:off x="4511030" y="4131290"/>
            <a:ext cx="2376264" cy="117157"/>
          </a:xfrm>
          <a:prstGeom prst="notched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Elipse"/>
          <p:cNvSpPr/>
          <p:nvPr/>
        </p:nvSpPr>
        <p:spPr>
          <a:xfrm>
            <a:off x="2062758" y="3627234"/>
            <a:ext cx="2016224" cy="1368152"/>
          </a:xfrm>
          <a:prstGeom prst="ellipse">
            <a:avLst/>
          </a:prstGeom>
          <a:noFill/>
          <a:ln>
            <a:solidFill>
              <a:srgbClr val="0070C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4 Elipse"/>
          <p:cNvSpPr/>
          <p:nvPr/>
        </p:nvSpPr>
        <p:spPr>
          <a:xfrm>
            <a:off x="7391350" y="3627234"/>
            <a:ext cx="1944216" cy="1296144"/>
          </a:xfrm>
          <a:prstGeom prst="ellipse">
            <a:avLst/>
          </a:prstGeom>
          <a:noFill/>
          <a:ln>
            <a:solidFill>
              <a:srgbClr val="0070C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5 Flecha a la derecha con bandas"/>
          <p:cNvSpPr/>
          <p:nvPr/>
        </p:nvSpPr>
        <p:spPr>
          <a:xfrm rot="5400000">
            <a:off x="2854846" y="5139402"/>
            <a:ext cx="360040" cy="216024"/>
          </a:xfrm>
          <a:prstGeom prst="stripedRightArrow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Flecha a la derecha con bandas"/>
          <p:cNvSpPr/>
          <p:nvPr/>
        </p:nvSpPr>
        <p:spPr>
          <a:xfrm rot="5400000">
            <a:off x="8183438" y="5139402"/>
            <a:ext cx="360040" cy="216024"/>
          </a:xfrm>
          <a:prstGeom prst="stripedRightArrow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7 CuadroTexto"/>
          <p:cNvSpPr txBox="1"/>
          <p:nvPr/>
        </p:nvSpPr>
        <p:spPr>
          <a:xfrm>
            <a:off x="2278782" y="5499442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i="1" dirty="0"/>
              <a:t>Debido Proceso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7607374" y="5499442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i="1" dirty="0"/>
              <a:t>Protocolo Atención</a:t>
            </a:r>
          </a:p>
        </p:txBody>
      </p:sp>
      <p:sp>
        <p:nvSpPr>
          <p:cNvPr id="20" name="19 Flecha a la derecha con muesca"/>
          <p:cNvSpPr/>
          <p:nvPr/>
        </p:nvSpPr>
        <p:spPr>
          <a:xfrm>
            <a:off x="3862958" y="5787474"/>
            <a:ext cx="3744416" cy="117157"/>
          </a:xfrm>
          <a:prstGeom prst="notched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20 CuadroTexto"/>
          <p:cNvSpPr txBox="1"/>
          <p:nvPr/>
        </p:nvSpPr>
        <p:spPr>
          <a:xfrm>
            <a:off x="406574" y="551215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i="1" dirty="0"/>
              <a:t>Un ejemplo comparativo del cambio…</a:t>
            </a:r>
          </a:p>
        </p:txBody>
      </p:sp>
    </p:spTree>
    <p:extLst>
      <p:ext uri="{BB962C8B-B14F-4D97-AF65-F5344CB8AC3E}">
        <p14:creationId xmlns:p14="http://schemas.microsoft.com/office/powerpoint/2010/main" val="204250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 animBg="1"/>
      <p:bldP spid="21" grpId="0"/>
      <p:bldP spid="2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LOSORIOAR\My Documents\Gobernación\iDENTIDAD\PLANTILLA-POWER-PONI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74" y="1"/>
            <a:ext cx="121904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367014" y="3357785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u="sng" dirty="0"/>
              <a:t>Ley 1620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350790" y="1808743"/>
            <a:ext cx="24482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Involucra a diversas entidades e instituciones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175326" y="1485578"/>
            <a:ext cx="244827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Favorece la construcción y el fortalecimiento de las Competencias Ciudadanas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871070" y="5571450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Enfoque de derechos </a:t>
            </a:r>
          </a:p>
        </p:txBody>
      </p:sp>
      <p:sp>
        <p:nvSpPr>
          <p:cNvPr id="8" name="7 Llamada con línea 2"/>
          <p:cNvSpPr/>
          <p:nvPr/>
        </p:nvSpPr>
        <p:spPr>
          <a:xfrm>
            <a:off x="7175326" y="1485578"/>
            <a:ext cx="2376264" cy="170816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2500"/>
              <a:gd name="adj6" fmla="val -43918"/>
            </a:avLst>
          </a:prstGeom>
          <a:solidFill>
            <a:srgbClr val="FF0000">
              <a:alpha val="1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/>
          </a:p>
        </p:txBody>
      </p:sp>
      <p:sp>
        <p:nvSpPr>
          <p:cNvPr id="9" name="8 Llamada con línea 2"/>
          <p:cNvSpPr/>
          <p:nvPr/>
        </p:nvSpPr>
        <p:spPr>
          <a:xfrm flipH="1">
            <a:off x="2422798" y="1485578"/>
            <a:ext cx="2304256" cy="170816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3137"/>
              <a:gd name="adj6" fmla="val -38636"/>
            </a:avLst>
          </a:prstGeom>
          <a:solidFill>
            <a:srgbClr val="FF0000">
              <a:alpha val="1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/>
          </a:p>
        </p:txBody>
      </p:sp>
      <p:sp>
        <p:nvSpPr>
          <p:cNvPr id="10" name="9 Llamada con línea 2"/>
          <p:cNvSpPr/>
          <p:nvPr/>
        </p:nvSpPr>
        <p:spPr>
          <a:xfrm rot="5400000">
            <a:off x="5697113" y="5067957"/>
            <a:ext cx="776154" cy="1708160"/>
          </a:xfrm>
          <a:prstGeom prst="borderCallout2">
            <a:avLst>
              <a:gd name="adj1" fmla="val 51251"/>
              <a:gd name="adj2" fmla="val -4827"/>
              <a:gd name="adj3" fmla="val 49339"/>
              <a:gd name="adj4" fmla="val -17368"/>
              <a:gd name="adj5" fmla="val 57057"/>
              <a:gd name="adj6" fmla="val -150454"/>
            </a:avLst>
          </a:prstGeom>
          <a:solidFill>
            <a:srgbClr val="FF0000">
              <a:alpha val="1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CuadroTexto"/>
          <p:cNvSpPr txBox="1"/>
          <p:nvPr/>
        </p:nvSpPr>
        <p:spPr>
          <a:xfrm>
            <a:off x="406574" y="458302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i="1" dirty="0"/>
              <a:t>Algunas cambios que introduce la Ley 1620…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4" y="84056"/>
            <a:ext cx="9473236" cy="677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86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6" grpId="0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LOSORIOAR\My Documents\Gobernación\iDENTIDAD\PLANTILLA-POWER-PONI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76"/>
            <a:ext cx="12190413" cy="6859588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54646" y="1269554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i="1" dirty="0"/>
              <a:t>Ley 1620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34566" y="2652222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/>
              <a:t>Sistema Nacional de Convivencia Escolar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55046" y="992814"/>
            <a:ext cx="12961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Comités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670326" y="3021853"/>
            <a:ext cx="129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Ruta de Atención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531940" y="4859646"/>
            <a:ext cx="16352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Tipificación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239222" y="333450"/>
            <a:ext cx="237626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O" b="1" dirty="0"/>
              <a:t>Nacional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O" b="1" dirty="0"/>
              <a:t>Departamental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O" b="1" dirty="0"/>
              <a:t>Municipal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O" b="1" dirty="0"/>
              <a:t>Distrital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O" b="1" dirty="0"/>
              <a:t>Escolar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247606" y="2709714"/>
            <a:ext cx="2079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O" b="1" dirty="0"/>
              <a:t>Promoción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O" b="1" dirty="0"/>
              <a:t>Prevención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O" b="1" dirty="0"/>
              <a:t>Atención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O" b="1" dirty="0"/>
              <a:t>Seguimiento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239222" y="4600213"/>
            <a:ext cx="128776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O" b="1" dirty="0"/>
              <a:t>Tipo 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O" b="1" dirty="0"/>
              <a:t>Tipo II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O" b="1" dirty="0"/>
              <a:t>Tipo III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8483996" y="4581922"/>
            <a:ext cx="142763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Protocolos de Atención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3646934" y="3437052"/>
            <a:ext cx="64807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flipV="1">
            <a:off x="4295006" y="1200563"/>
            <a:ext cx="0" cy="223648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4295006" y="3437052"/>
            <a:ext cx="0" cy="167578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endCxn id="4" idx="1"/>
          </p:cNvCxnSpPr>
          <p:nvPr/>
        </p:nvCxnSpPr>
        <p:spPr>
          <a:xfrm>
            <a:off x="4279726" y="1200563"/>
            <a:ext cx="37532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4295006" y="3437052"/>
            <a:ext cx="37532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4295006" y="5112836"/>
            <a:ext cx="37532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Abrir llave"/>
          <p:cNvSpPr/>
          <p:nvPr/>
        </p:nvSpPr>
        <p:spPr>
          <a:xfrm>
            <a:off x="5828084" y="353482"/>
            <a:ext cx="483146" cy="1708160"/>
          </a:xfrm>
          <a:prstGeom prst="leftBrac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29 Abrir llave"/>
          <p:cNvSpPr/>
          <p:nvPr/>
        </p:nvSpPr>
        <p:spPr>
          <a:xfrm>
            <a:off x="5900092" y="2637706"/>
            <a:ext cx="411138" cy="1508979"/>
          </a:xfrm>
          <a:prstGeom prst="leftBrac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30 Abrir llave"/>
          <p:cNvSpPr/>
          <p:nvPr/>
        </p:nvSpPr>
        <p:spPr>
          <a:xfrm>
            <a:off x="6145410" y="4581922"/>
            <a:ext cx="237828" cy="1076931"/>
          </a:xfrm>
          <a:prstGeom prst="leftBrac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31 Flecha a la derecha con muesca"/>
          <p:cNvSpPr/>
          <p:nvPr/>
        </p:nvSpPr>
        <p:spPr>
          <a:xfrm>
            <a:off x="7679382" y="4869954"/>
            <a:ext cx="720080" cy="4506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32 CuadroTexto"/>
          <p:cNvSpPr txBox="1"/>
          <p:nvPr/>
        </p:nvSpPr>
        <p:spPr>
          <a:xfrm>
            <a:off x="2983211" y="5580083"/>
            <a:ext cx="3135908" cy="73866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400" b="1" dirty="0"/>
              <a:t>Situaciones que afectan la convivencia escolar y el ejercicio de los derechos humano y reproductivos</a:t>
            </a:r>
          </a:p>
        </p:txBody>
      </p:sp>
      <p:sp>
        <p:nvSpPr>
          <p:cNvPr id="34" name="33 Elipse"/>
          <p:cNvSpPr/>
          <p:nvPr/>
        </p:nvSpPr>
        <p:spPr>
          <a:xfrm>
            <a:off x="6039995" y="4428760"/>
            <a:ext cx="1702818" cy="1368152"/>
          </a:xfrm>
          <a:prstGeom prst="ellipse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35 Flecha doblada hacia arriba"/>
          <p:cNvSpPr/>
          <p:nvPr/>
        </p:nvSpPr>
        <p:spPr>
          <a:xfrm rot="16717438" flipH="1">
            <a:off x="6133428" y="5902202"/>
            <a:ext cx="468052" cy="296665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8 Flecha a la derecha con bandas"/>
          <p:cNvSpPr/>
          <p:nvPr/>
        </p:nvSpPr>
        <p:spPr>
          <a:xfrm rot="5400000">
            <a:off x="1692702" y="1979618"/>
            <a:ext cx="596096" cy="432048"/>
          </a:xfrm>
          <a:prstGeom prst="stripedRightArrow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695" y="693490"/>
            <a:ext cx="3964183" cy="396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414" y="765498"/>
            <a:ext cx="419703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694" y="355517"/>
            <a:ext cx="3748582" cy="426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667" y="333450"/>
            <a:ext cx="3582196" cy="418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62" y="189434"/>
            <a:ext cx="5256584" cy="416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952" y="345554"/>
            <a:ext cx="455295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271" y="45418"/>
            <a:ext cx="46005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96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5" grpId="0"/>
      <p:bldP spid="13" grpId="0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LOSORIOAR\My Documents\Gobernación\iDENTIDAD\PLANTILLA-POWER-PONI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04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14" y="1845618"/>
            <a:ext cx="845646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55" y="837506"/>
            <a:ext cx="3751364" cy="55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36" y="1629593"/>
            <a:ext cx="8446741" cy="480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35" y="1629593"/>
            <a:ext cx="8480041" cy="487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44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LOSORIOAR\My Documents\Gobernación\iDENTIDAD\PLANTILLA-POWER-PONI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04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22597" y="2798272"/>
            <a:ext cx="1322067" cy="4154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O" b="1" dirty="0"/>
              <a:t>Ley 1620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278782" y="2635672"/>
            <a:ext cx="1944216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Decreto Reglamentario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583038" y="2635672"/>
            <a:ext cx="1944216" cy="10618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Todo el país con la Ley implementada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887294" y="2672547"/>
            <a:ext cx="1944216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Suicidio de Sergio Urrego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823398" y="3878392"/>
            <a:ext cx="1944216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Tutela por parte de la madre de Sergio Urrego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9551590" y="2654256"/>
            <a:ext cx="1944216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La Corte dicta Sentencia T478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78582" y="1718152"/>
            <a:ext cx="15121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i="1" dirty="0"/>
              <a:t>Marzo 2013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422798" y="1718152"/>
            <a:ext cx="15121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i="1" dirty="0"/>
              <a:t>Sept 2013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799062" y="1718152"/>
            <a:ext cx="15121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i="1" dirty="0"/>
              <a:t>Marzo 2014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103318" y="1718152"/>
            <a:ext cx="15121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i="1" dirty="0" err="1"/>
              <a:t>Ago</a:t>
            </a:r>
            <a:r>
              <a:rPr lang="es-CO" i="1" dirty="0"/>
              <a:t> 2014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7967414" y="5750600"/>
            <a:ext cx="15121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i="1" dirty="0"/>
              <a:t>Sept 2014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9695606" y="1734702"/>
            <a:ext cx="15121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i="1" dirty="0" err="1"/>
              <a:t>Ago</a:t>
            </a:r>
            <a:r>
              <a:rPr lang="es-CO" i="1" dirty="0"/>
              <a:t> 2015</a:t>
            </a:r>
          </a:p>
        </p:txBody>
      </p:sp>
      <p:sp>
        <p:nvSpPr>
          <p:cNvPr id="15" name="Flecha: hacia abajo 14"/>
          <p:cNvSpPr/>
          <p:nvPr/>
        </p:nvSpPr>
        <p:spPr>
          <a:xfrm>
            <a:off x="1126654" y="2150200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Flecha: hacia abajo 15"/>
          <p:cNvSpPr/>
          <p:nvPr/>
        </p:nvSpPr>
        <p:spPr>
          <a:xfrm>
            <a:off x="3142878" y="2150200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Flecha: hacia abajo 16"/>
          <p:cNvSpPr/>
          <p:nvPr/>
        </p:nvSpPr>
        <p:spPr>
          <a:xfrm>
            <a:off x="5447134" y="2150200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Flecha: hacia abajo 17"/>
          <p:cNvSpPr/>
          <p:nvPr/>
        </p:nvSpPr>
        <p:spPr>
          <a:xfrm>
            <a:off x="7679382" y="2150200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Flecha: hacia abajo 18"/>
          <p:cNvSpPr/>
          <p:nvPr/>
        </p:nvSpPr>
        <p:spPr>
          <a:xfrm>
            <a:off x="10343678" y="2150200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Flecha: hacia abajo 19"/>
          <p:cNvSpPr/>
          <p:nvPr/>
        </p:nvSpPr>
        <p:spPr>
          <a:xfrm rot="10596494">
            <a:off x="8677032" y="5396635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Flecha: a la derecha 20"/>
          <p:cNvSpPr/>
          <p:nvPr/>
        </p:nvSpPr>
        <p:spPr>
          <a:xfrm>
            <a:off x="2062758" y="2942288"/>
            <a:ext cx="144016" cy="14401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Flecha: a la derecha 21"/>
          <p:cNvSpPr/>
          <p:nvPr/>
        </p:nvSpPr>
        <p:spPr>
          <a:xfrm>
            <a:off x="4295006" y="2942288"/>
            <a:ext cx="216024" cy="14401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Flecha: a la derecha 22"/>
          <p:cNvSpPr/>
          <p:nvPr/>
        </p:nvSpPr>
        <p:spPr>
          <a:xfrm>
            <a:off x="6599262" y="2942288"/>
            <a:ext cx="216024" cy="14401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Flecha: a la derecha 23"/>
          <p:cNvSpPr/>
          <p:nvPr/>
        </p:nvSpPr>
        <p:spPr>
          <a:xfrm rot="2732802">
            <a:off x="7459892" y="3598614"/>
            <a:ext cx="347938" cy="18968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Flecha: a la derecha 24"/>
          <p:cNvSpPr/>
          <p:nvPr/>
        </p:nvSpPr>
        <p:spPr>
          <a:xfrm rot="19265043">
            <a:off x="9904945" y="3625171"/>
            <a:ext cx="347938" cy="18968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20 CuadroTexto"/>
          <p:cNvSpPr txBox="1"/>
          <p:nvPr/>
        </p:nvSpPr>
        <p:spPr>
          <a:xfrm>
            <a:off x="406574" y="551215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i="1" dirty="0"/>
              <a:t>Recorrido de la Ley 1620 hasta hoy…</a:t>
            </a:r>
          </a:p>
        </p:txBody>
      </p:sp>
    </p:spTree>
    <p:extLst>
      <p:ext uri="{BB962C8B-B14F-4D97-AF65-F5344CB8AC3E}">
        <p14:creationId xmlns:p14="http://schemas.microsoft.com/office/powerpoint/2010/main" val="391291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533</Words>
  <Application>Microsoft Office PowerPoint</Application>
  <PresentationFormat>Personalizado</PresentationFormat>
  <Paragraphs>113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Calibri</vt:lpstr>
      <vt:lpstr>Courier New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ARMANDO AGUDELO TORRES</dc:creator>
  <cp:lastModifiedBy>Nancy</cp:lastModifiedBy>
  <cp:revision>31</cp:revision>
  <dcterms:created xsi:type="dcterms:W3CDTF">2016-11-08T18:29:41Z</dcterms:created>
  <dcterms:modified xsi:type="dcterms:W3CDTF">2016-11-09T12:41:23Z</dcterms:modified>
</cp:coreProperties>
</file>