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88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283" r:id="rId22"/>
    <p:sldId id="287" r:id="rId23"/>
    <p:sldId id="286" r:id="rId24"/>
    <p:sldId id="285" r:id="rId25"/>
    <p:sldId id="284" r:id="rId26"/>
    <p:sldId id="308" r:id="rId27"/>
    <p:sldId id="309" r:id="rId28"/>
    <p:sldId id="310" r:id="rId29"/>
  </p:sldIdLst>
  <p:sldSz cx="9144000" cy="6858000" type="screen4x3"/>
  <p:notesSz cx="6797675" cy="9928225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8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673BB5-516C-4068-8239-42F47601403B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0ADCF45-0D4C-40F3-839E-F59AF86FF44B}">
      <dgm:prSet custT="1"/>
      <dgm:spPr>
        <a:xfrm>
          <a:off x="0" y="83278"/>
          <a:ext cx="3612161" cy="1791154"/>
        </a:xfrm>
        <a:noFill/>
        <a:ln w="25400" cap="flat" cmpd="sng" algn="ctr">
          <a:solidFill>
            <a:srgbClr val="800000"/>
          </a:solidFill>
          <a:prstDash val="solid"/>
        </a:ln>
        <a:effectLst/>
      </dgm:spPr>
      <dgm:t>
        <a:bodyPr/>
        <a:lstStyle/>
        <a:p>
          <a:pPr algn="ctr" rtl="0"/>
          <a:r>
            <a:rPr lang="es-CO" sz="1600" b="1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MUNICIPAL O REGIONAL.</a:t>
          </a:r>
          <a:r>
            <a:rPr lang="es-CO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 </a:t>
          </a:r>
          <a:endParaRPr lang="es-CO" sz="16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43E9EEEC-32CF-460E-B2EF-A44010020441}" type="parTrans" cxnId="{063534C1-9787-4A66-AA24-918563799F0D}">
      <dgm:prSet/>
      <dgm:spPr/>
      <dgm:t>
        <a:bodyPr/>
        <a:lstStyle/>
        <a:p>
          <a:endParaRPr lang="es-CO" sz="1800"/>
        </a:p>
      </dgm:t>
    </dgm:pt>
    <dgm:pt modelId="{062BD80F-FEE3-4737-8DBA-BA24EDBDF1BC}" type="sibTrans" cxnId="{063534C1-9787-4A66-AA24-918563799F0D}">
      <dgm:prSet custT="1"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>
        <a:xfrm>
          <a:off x="3610361" y="933135"/>
          <a:ext cx="665029" cy="91440"/>
        </a:xfrm>
        <a:noFill/>
        <a:ln w="25400" cap="flat" cmpd="sng" algn="ctr">
          <a:solidFill>
            <a:srgbClr val="C0504D"/>
          </a:solidFill>
          <a:prstDash val="solid"/>
          <a:tailEnd type="arrow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es-CO" sz="5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69C0434-AF7B-4E74-9EB3-CC528179EF1C}">
      <dgm:prSet custT="1"/>
      <dgm:spPr>
        <a:xfrm>
          <a:off x="0" y="83278"/>
          <a:ext cx="3612161" cy="1791154"/>
        </a:xfrm>
        <a:noFill/>
        <a:ln w="25400" cap="flat" cmpd="sng" algn="ctr">
          <a:solidFill>
            <a:srgbClr val="800000"/>
          </a:solidFill>
          <a:prstDash val="solid"/>
        </a:ln>
        <a:effectLst/>
      </dgm:spPr>
      <dgm:t>
        <a:bodyPr/>
        <a:lstStyle/>
        <a:p>
          <a:pPr algn="just" rtl="0"/>
          <a:r>
            <a:rPr lang="es-CO" sz="14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Participaron los deportistas en representación de cada entidad territorial. Esta fase se desarrolló en el Municipio o Región Departamental y participaron los Educadores para obtener un cupo para participar en la fase Departamental.</a:t>
          </a:r>
          <a:r>
            <a:rPr lang="es-CO" sz="1400" b="1" i="1" u="sng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 </a:t>
          </a:r>
          <a:endParaRPr lang="es-CO" sz="14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4323FA4F-E937-450F-9C28-8EAB186AFFF8}" type="parTrans" cxnId="{A64B52BE-5087-411B-B26E-E399E1C4841D}">
      <dgm:prSet/>
      <dgm:spPr/>
      <dgm:t>
        <a:bodyPr/>
        <a:lstStyle/>
        <a:p>
          <a:endParaRPr lang="es-CO" sz="1800"/>
        </a:p>
      </dgm:t>
    </dgm:pt>
    <dgm:pt modelId="{ABE14F52-D5A3-4E12-9C21-8E3E15243EF7}" type="sibTrans" cxnId="{A64B52BE-5087-411B-B26E-E399E1C4841D}">
      <dgm:prSet/>
      <dgm:spPr/>
      <dgm:t>
        <a:bodyPr/>
        <a:lstStyle/>
        <a:p>
          <a:endParaRPr lang="es-CO" sz="1800"/>
        </a:p>
      </dgm:t>
    </dgm:pt>
    <dgm:pt modelId="{E6B7F7F0-B04B-47B4-93AC-9082A6F977E2}">
      <dgm:prSet custT="1"/>
      <dgm:spPr>
        <a:xfrm>
          <a:off x="4307790" y="83278"/>
          <a:ext cx="3973377" cy="1791154"/>
        </a:xfrm>
        <a:noFill/>
        <a:ln w="25400" cap="flat" cmpd="sng" algn="ctr">
          <a:solidFill>
            <a:srgbClr val="800000"/>
          </a:solidFill>
          <a:prstDash val="solid"/>
        </a:ln>
        <a:effectLst/>
      </dgm:spPr>
      <dgm:t>
        <a:bodyPr/>
        <a:lstStyle/>
        <a:p>
          <a:pPr algn="ctr" rtl="0"/>
          <a:r>
            <a:rPr lang="es-CO" sz="1600" b="1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DEPARTAMENTAL</a:t>
          </a:r>
          <a:r>
            <a:rPr lang="es-CO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: </a:t>
          </a:r>
          <a:endParaRPr lang="es-CO" sz="16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D680D5FA-14CD-44A4-A60E-EE9D951AC2A3}" type="parTrans" cxnId="{8F7B85BC-717C-4360-B99E-2E180C2E61E3}">
      <dgm:prSet/>
      <dgm:spPr/>
      <dgm:t>
        <a:bodyPr/>
        <a:lstStyle/>
        <a:p>
          <a:endParaRPr lang="es-CO" sz="1800"/>
        </a:p>
      </dgm:t>
    </dgm:pt>
    <dgm:pt modelId="{3CB17AE7-C1C1-45F5-84BE-E888CF3BE968}" type="sibTrans" cxnId="{8F7B85BC-717C-4360-B99E-2E180C2E61E3}">
      <dgm:prSet custT="1"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>
        <a:xfrm>
          <a:off x="1806080" y="1872632"/>
          <a:ext cx="4488398" cy="656009"/>
        </a:xfrm>
        <a:noFill/>
        <a:ln w="25400" cap="flat" cmpd="sng" algn="ctr">
          <a:solidFill>
            <a:srgbClr val="C0504D"/>
          </a:solidFill>
          <a:prstDash val="solid"/>
          <a:tailEnd type="arrow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es-CO" sz="5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7D0424E-DE84-4262-BE2B-B98098C5DBF2}">
      <dgm:prSet custT="1"/>
      <dgm:spPr>
        <a:xfrm>
          <a:off x="4307790" y="83278"/>
          <a:ext cx="3973377" cy="1791154"/>
        </a:xfrm>
        <a:noFill/>
        <a:ln w="25400" cap="flat" cmpd="sng" algn="ctr">
          <a:solidFill>
            <a:srgbClr val="800000"/>
          </a:solidFill>
          <a:prstDash val="solid"/>
        </a:ln>
        <a:effectLst/>
      </dgm:spPr>
      <dgm:t>
        <a:bodyPr/>
        <a:lstStyle/>
        <a:p>
          <a:pPr algn="just" rtl="0"/>
          <a:r>
            <a:rPr lang="es-CO" sz="14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Departamental o Bogotá D. C.: En esta fase se desarrollaron  los certámenes deportivos con la participación de los Educadores clasificadas de la fase anterior, para definir los campeones por deportes y rama, que representaran a sus  departamentos o al distrito capital en la fase zonal nacional o final nacional. </a:t>
          </a:r>
          <a:endParaRPr lang="es-CO" sz="14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9B6C9FF1-79F0-4852-A6CE-5893A6AFFFA4}" type="parTrans" cxnId="{AC993D18-D2CD-4189-85B6-FBFEEADFE2E1}">
      <dgm:prSet/>
      <dgm:spPr/>
      <dgm:t>
        <a:bodyPr/>
        <a:lstStyle/>
        <a:p>
          <a:endParaRPr lang="es-CO" sz="1800"/>
        </a:p>
      </dgm:t>
    </dgm:pt>
    <dgm:pt modelId="{CDCC1725-A2E3-4E6F-97A6-E650421674D8}" type="sibTrans" cxnId="{AC993D18-D2CD-4189-85B6-FBFEEADFE2E1}">
      <dgm:prSet/>
      <dgm:spPr/>
      <dgm:t>
        <a:bodyPr/>
        <a:lstStyle/>
        <a:p>
          <a:endParaRPr lang="es-CO" sz="1800"/>
        </a:p>
      </dgm:t>
    </dgm:pt>
    <dgm:pt modelId="{D35C76E1-6D8C-4D13-ADEE-F6054B7A8C99}">
      <dgm:prSet custT="1"/>
      <dgm:spPr>
        <a:xfrm>
          <a:off x="0" y="2561042"/>
          <a:ext cx="3612161" cy="1791154"/>
        </a:xfrm>
        <a:noFill/>
        <a:ln w="25400" cap="flat" cmpd="sng" algn="ctr">
          <a:solidFill>
            <a:srgbClr val="800000"/>
          </a:solidFill>
          <a:prstDash val="solid"/>
        </a:ln>
        <a:effectLst/>
      </dgm:spPr>
      <dgm:t>
        <a:bodyPr/>
        <a:lstStyle/>
        <a:p>
          <a:pPr algn="ctr" rtl="0"/>
          <a:r>
            <a:rPr lang="es-MX" sz="1600" b="1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ZONAL NACIONAL</a:t>
          </a:r>
          <a:r>
            <a:rPr lang="es-MX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:</a:t>
          </a:r>
          <a:r>
            <a:rPr lang="es-CO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 </a:t>
          </a:r>
          <a:endParaRPr lang="es-CO" sz="16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8201B149-85EB-42AE-8EED-563B3C4DBAC8}" type="parTrans" cxnId="{B96D681D-9B51-4E40-9F23-1FE789376CE5}">
      <dgm:prSet/>
      <dgm:spPr/>
      <dgm:t>
        <a:bodyPr/>
        <a:lstStyle/>
        <a:p>
          <a:endParaRPr lang="es-CO" sz="1800"/>
        </a:p>
      </dgm:t>
    </dgm:pt>
    <dgm:pt modelId="{6294B8DE-586F-4AC3-9760-E25720280B54}" type="sibTrans" cxnId="{B96D681D-9B51-4E40-9F23-1FE789376CE5}">
      <dgm:prSet custT="1"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>
        <a:xfrm>
          <a:off x="3610361" y="3410899"/>
          <a:ext cx="665029" cy="91440"/>
        </a:xfrm>
        <a:noFill/>
        <a:ln w="25400" cap="flat" cmpd="sng" algn="ctr">
          <a:solidFill>
            <a:srgbClr val="C0504D"/>
          </a:solidFill>
          <a:prstDash val="solid"/>
          <a:tailEnd type="arrow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es-CO" sz="5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1F64B7A-68E3-410C-8821-DF6D8EB9851A}">
      <dgm:prSet custT="1"/>
      <dgm:spPr>
        <a:xfrm>
          <a:off x="0" y="2561042"/>
          <a:ext cx="3612161" cy="1791154"/>
        </a:xfrm>
        <a:noFill/>
        <a:ln w="25400" cap="flat" cmpd="sng" algn="ctr">
          <a:solidFill>
            <a:srgbClr val="800000"/>
          </a:solidFill>
          <a:prstDash val="solid"/>
        </a:ln>
        <a:effectLst/>
      </dgm:spPr>
      <dgm:t>
        <a:bodyPr/>
        <a:lstStyle/>
        <a:p>
          <a:pPr algn="l" rtl="0"/>
          <a:r>
            <a:rPr lang="es-CO" sz="14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Etapa clasificatoria a la fase Final Nacional, entre aquellos equipos que han sido campeones en la Fase Departamental o Bogotá D. C</a:t>
          </a:r>
          <a:endParaRPr lang="es-CO" sz="14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29FD4FD3-3A46-42D2-A611-F839645E9C9D}" type="parTrans" cxnId="{8CE19131-5219-4A9A-9BC9-0CEC4B5CD371}">
      <dgm:prSet/>
      <dgm:spPr/>
      <dgm:t>
        <a:bodyPr/>
        <a:lstStyle/>
        <a:p>
          <a:endParaRPr lang="es-CO" sz="1800"/>
        </a:p>
      </dgm:t>
    </dgm:pt>
    <dgm:pt modelId="{16B719E4-E143-49D7-80B7-750B634D5DE7}" type="sibTrans" cxnId="{8CE19131-5219-4A9A-9BC9-0CEC4B5CD371}">
      <dgm:prSet/>
      <dgm:spPr/>
      <dgm:t>
        <a:bodyPr/>
        <a:lstStyle/>
        <a:p>
          <a:endParaRPr lang="es-CO" sz="1800"/>
        </a:p>
      </dgm:t>
    </dgm:pt>
    <dgm:pt modelId="{25EC9BFA-91BD-417B-97D6-D1A39FBC9B0A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ctr" rtl="0"/>
          <a:r>
            <a:rPr lang="es-MX" sz="1600" b="1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FINAL NACIONAL</a:t>
          </a:r>
          <a:r>
            <a:rPr lang="es-MX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: </a:t>
          </a:r>
          <a:endParaRPr lang="es-CO" sz="16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8F027E0D-2491-4EED-9D1A-F56CFDE803B7}" type="parTrans" cxnId="{F36FB53B-AB57-47A7-B3E8-B74D5BA738F5}">
      <dgm:prSet/>
      <dgm:spPr/>
      <dgm:t>
        <a:bodyPr/>
        <a:lstStyle/>
        <a:p>
          <a:endParaRPr lang="es-CO" sz="1800"/>
        </a:p>
      </dgm:t>
    </dgm:pt>
    <dgm:pt modelId="{BE12BACD-2FED-4FDD-BC09-6FAE694A80E7}" type="sibTrans" cxnId="{F36FB53B-AB57-47A7-B3E8-B74D5BA738F5}">
      <dgm:prSet/>
      <dgm:spPr/>
      <dgm:t>
        <a:bodyPr/>
        <a:lstStyle/>
        <a:p>
          <a:endParaRPr lang="es-CO" sz="1800"/>
        </a:p>
      </dgm:t>
    </dgm:pt>
    <dgm:pt modelId="{CC91E1B5-78EC-4698-A502-B324F66DEA20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l" rtl="0"/>
          <a:r>
            <a:rPr lang="es-CO" sz="14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 Concurren Educadores  deportistas así: </a:t>
          </a:r>
          <a:endParaRPr lang="es-CO" sz="14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803D582C-52B2-4A92-9875-2332177BE2B1}" type="parTrans" cxnId="{5AD62397-FF47-45EA-9CDF-D7C4844B554C}">
      <dgm:prSet/>
      <dgm:spPr/>
      <dgm:t>
        <a:bodyPr/>
        <a:lstStyle/>
        <a:p>
          <a:endParaRPr lang="es-CO" sz="1800"/>
        </a:p>
      </dgm:t>
    </dgm:pt>
    <dgm:pt modelId="{1AEFC065-BEF3-4068-A9E8-31FB935CB45E}" type="sibTrans" cxnId="{5AD62397-FF47-45EA-9CDF-D7C4844B554C}">
      <dgm:prSet/>
      <dgm:spPr/>
      <dgm:t>
        <a:bodyPr/>
        <a:lstStyle/>
        <a:p>
          <a:endParaRPr lang="es-CO" sz="1800"/>
        </a:p>
      </dgm:t>
    </dgm:pt>
    <dgm:pt modelId="{DB0D9C71-C7E7-431B-8955-69635DE8F4ED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l" rtl="0"/>
          <a:r>
            <a:rPr lang="es-CO" sz="14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Los campeones de la Fase Departamental o del Distrito Capital de los deportes individuales.</a:t>
          </a:r>
          <a:endParaRPr lang="es-CO" sz="14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4864D80A-9965-40AA-ADFA-06905A45CF37}" type="parTrans" cxnId="{1AD767E6-BF1E-4EDE-8E41-0D01B891A534}">
      <dgm:prSet/>
      <dgm:spPr/>
      <dgm:t>
        <a:bodyPr/>
        <a:lstStyle/>
        <a:p>
          <a:endParaRPr lang="es-CO" sz="1800"/>
        </a:p>
      </dgm:t>
    </dgm:pt>
    <dgm:pt modelId="{C8E19B42-1DC5-4B56-8EF2-69270C714513}" type="sibTrans" cxnId="{1AD767E6-BF1E-4EDE-8E41-0D01B891A534}">
      <dgm:prSet/>
      <dgm:spPr/>
      <dgm:t>
        <a:bodyPr/>
        <a:lstStyle/>
        <a:p>
          <a:endParaRPr lang="es-CO" sz="1800"/>
        </a:p>
      </dgm:t>
    </dgm:pt>
    <dgm:pt modelId="{4FE9C346-3D62-4B20-821B-C7839153DB2C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just" rtl="0"/>
          <a:r>
            <a:rPr lang="es-CO" sz="14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Los campeones de Zonales Nacionales de los deportes de conjunto.</a:t>
          </a:r>
          <a:endParaRPr lang="es-CO" sz="14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8F4A5EA1-5CC9-471F-8097-8AB8B22ED6B1}" type="parTrans" cxnId="{34204339-D568-486D-9670-62F1FF3F2475}">
      <dgm:prSet/>
      <dgm:spPr/>
      <dgm:t>
        <a:bodyPr/>
        <a:lstStyle/>
        <a:p>
          <a:endParaRPr lang="es-CO" sz="1800"/>
        </a:p>
      </dgm:t>
    </dgm:pt>
    <dgm:pt modelId="{32A0F1B8-E511-4D10-ADCC-2A0B1FC69C2D}" type="sibTrans" cxnId="{34204339-D568-486D-9670-62F1FF3F2475}">
      <dgm:prSet/>
      <dgm:spPr/>
      <dgm:t>
        <a:bodyPr/>
        <a:lstStyle/>
        <a:p>
          <a:endParaRPr lang="es-CO" sz="1800"/>
        </a:p>
      </dgm:t>
    </dgm:pt>
    <dgm:pt modelId="{003295F7-49E1-4235-AC7A-B08817F64AFA}" type="pres">
      <dgm:prSet presAssocID="{0D673BB5-516C-4068-8239-42F47601403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F183691D-AA1C-4F89-A8FD-029CDF934A60}" type="pres">
      <dgm:prSet presAssocID="{B0ADCF45-0D4C-40F3-839E-F59AF86FF44B}" presName="node" presStyleLbl="node1" presStyleIdx="0" presStyleCnt="4" custScaleX="121000" custLinFactNeighborX="-2199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CO"/>
        </a:p>
      </dgm:t>
    </dgm:pt>
    <dgm:pt modelId="{59464B33-98AD-4EEE-8BB4-E4ACEC13E8C1}" type="pres">
      <dgm:prSet presAssocID="{062BD80F-FEE3-4737-8DBA-BA24EDBDF1BC}" presName="sibTrans" presStyleLbl="sibTrans1D1" presStyleIdx="0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5029" y="45720"/>
              </a:lnTo>
            </a:path>
          </a:pathLst>
        </a:custGeom>
      </dgm:spPr>
      <dgm:t>
        <a:bodyPr/>
        <a:lstStyle/>
        <a:p>
          <a:endParaRPr lang="es-CO"/>
        </a:p>
      </dgm:t>
    </dgm:pt>
    <dgm:pt modelId="{3A46A957-615B-4D87-952A-DAF56B4277AB}" type="pres">
      <dgm:prSet presAssocID="{062BD80F-FEE3-4737-8DBA-BA24EDBDF1BC}" presName="connectorText" presStyleLbl="sibTrans1D1" presStyleIdx="0" presStyleCnt="3"/>
      <dgm:spPr/>
      <dgm:t>
        <a:bodyPr/>
        <a:lstStyle/>
        <a:p>
          <a:endParaRPr lang="es-CO"/>
        </a:p>
      </dgm:t>
    </dgm:pt>
    <dgm:pt modelId="{A8C306C8-A26A-4BB2-AB4D-65402FAACD02}" type="pres">
      <dgm:prSet presAssocID="{E6B7F7F0-B04B-47B4-93AC-9082A6F977E2}" presName="node" presStyleLbl="node1" presStyleIdx="1" presStyleCnt="4" custScaleX="133100" custLinFactNeighborX="1700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CO"/>
        </a:p>
      </dgm:t>
    </dgm:pt>
    <dgm:pt modelId="{4BB93DED-DC30-4C36-B01A-FF9FA40A8B48}" type="pres">
      <dgm:prSet presAssocID="{3CB17AE7-C1C1-45F5-84BE-E888CF3BE968}" presName="sibTrans" presStyleLbl="sibTrans1D1" presStyleIdx="1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4488398" y="0"/>
              </a:moveTo>
              <a:lnTo>
                <a:pt x="4488398" y="345104"/>
              </a:lnTo>
              <a:lnTo>
                <a:pt x="0" y="345104"/>
              </a:lnTo>
              <a:lnTo>
                <a:pt x="0" y="656009"/>
              </a:lnTo>
            </a:path>
          </a:pathLst>
        </a:custGeom>
      </dgm:spPr>
      <dgm:t>
        <a:bodyPr/>
        <a:lstStyle/>
        <a:p>
          <a:endParaRPr lang="es-CO"/>
        </a:p>
      </dgm:t>
    </dgm:pt>
    <dgm:pt modelId="{EE1EA435-9358-4CEF-982C-5266958697C4}" type="pres">
      <dgm:prSet presAssocID="{3CB17AE7-C1C1-45F5-84BE-E888CF3BE968}" presName="connectorText" presStyleLbl="sibTrans1D1" presStyleIdx="1" presStyleCnt="3"/>
      <dgm:spPr/>
      <dgm:t>
        <a:bodyPr/>
        <a:lstStyle/>
        <a:p>
          <a:endParaRPr lang="es-CO"/>
        </a:p>
      </dgm:t>
    </dgm:pt>
    <dgm:pt modelId="{41EDD29B-279E-4DFB-B518-284060147B8B}" type="pres">
      <dgm:prSet presAssocID="{D35C76E1-6D8C-4D13-ADEE-F6054B7A8C99}" presName="node" presStyleLbl="node1" presStyleIdx="2" presStyleCnt="4" custScaleX="121000" custLinFactNeighborX="-2199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CO"/>
        </a:p>
      </dgm:t>
    </dgm:pt>
    <dgm:pt modelId="{611E470E-E274-4044-B505-10E55E6DC635}" type="pres">
      <dgm:prSet presAssocID="{6294B8DE-586F-4AC3-9760-E25720280B54}" presName="sibTrans" presStyleLbl="sibTrans1D1" presStyleIdx="2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5029" y="45720"/>
              </a:lnTo>
            </a:path>
          </a:pathLst>
        </a:custGeom>
      </dgm:spPr>
      <dgm:t>
        <a:bodyPr/>
        <a:lstStyle/>
        <a:p>
          <a:endParaRPr lang="es-CO"/>
        </a:p>
      </dgm:t>
    </dgm:pt>
    <dgm:pt modelId="{81210475-4F46-4ACC-94B7-1C2B5F8F3592}" type="pres">
      <dgm:prSet presAssocID="{6294B8DE-586F-4AC3-9760-E25720280B54}" presName="connectorText" presStyleLbl="sibTrans1D1" presStyleIdx="2" presStyleCnt="3"/>
      <dgm:spPr/>
      <dgm:t>
        <a:bodyPr/>
        <a:lstStyle/>
        <a:p>
          <a:endParaRPr lang="es-CO"/>
        </a:p>
      </dgm:t>
    </dgm:pt>
    <dgm:pt modelId="{CDDEB3A2-2924-4DAC-B9E2-3A3B4C5922DE}" type="pres">
      <dgm:prSet presAssocID="{25EC9BFA-91BD-417B-97D6-D1A39FBC9B0A}" presName="node" presStyleLbl="node1" presStyleIdx="3" presStyleCnt="4" custScaleX="133100" custLinFactNeighborX="17007">
        <dgm:presLayoutVars>
          <dgm:bulletEnabled val="1"/>
        </dgm:presLayoutVars>
      </dgm:prSet>
      <dgm:spPr>
        <a:xfrm>
          <a:off x="4307790" y="2561042"/>
          <a:ext cx="3973377" cy="1791154"/>
        </a:xfrm>
        <a:prstGeom prst="rect">
          <a:avLst/>
        </a:prstGeom>
      </dgm:spPr>
      <dgm:t>
        <a:bodyPr/>
        <a:lstStyle/>
        <a:p>
          <a:endParaRPr lang="es-CO"/>
        </a:p>
      </dgm:t>
    </dgm:pt>
  </dgm:ptLst>
  <dgm:cxnLst>
    <dgm:cxn modelId="{8F7B85BC-717C-4360-B99E-2E180C2E61E3}" srcId="{0D673BB5-516C-4068-8239-42F47601403B}" destId="{E6B7F7F0-B04B-47B4-93AC-9082A6F977E2}" srcOrd="1" destOrd="0" parTransId="{D680D5FA-14CD-44A4-A60E-EE9D951AC2A3}" sibTransId="{3CB17AE7-C1C1-45F5-84BE-E888CF3BE968}"/>
    <dgm:cxn modelId="{5AD62397-FF47-45EA-9CDF-D7C4844B554C}" srcId="{25EC9BFA-91BD-417B-97D6-D1A39FBC9B0A}" destId="{CC91E1B5-78EC-4698-A502-B324F66DEA20}" srcOrd="0" destOrd="0" parTransId="{803D582C-52B2-4A92-9875-2332177BE2B1}" sibTransId="{1AEFC065-BEF3-4068-A9E8-31FB935CB45E}"/>
    <dgm:cxn modelId="{F36FB53B-AB57-47A7-B3E8-B74D5BA738F5}" srcId="{0D673BB5-516C-4068-8239-42F47601403B}" destId="{25EC9BFA-91BD-417B-97D6-D1A39FBC9B0A}" srcOrd="3" destOrd="0" parTransId="{8F027E0D-2491-4EED-9D1A-F56CFDE803B7}" sibTransId="{BE12BACD-2FED-4FDD-BC09-6FAE694A80E7}"/>
    <dgm:cxn modelId="{18AC3CBA-F058-4303-9F45-45394C97076E}" type="presOf" srcId="{6294B8DE-586F-4AC3-9760-E25720280B54}" destId="{611E470E-E274-4044-B505-10E55E6DC635}" srcOrd="0" destOrd="0" presId="urn:microsoft.com/office/officeart/2005/8/layout/bProcess3"/>
    <dgm:cxn modelId="{D1993C44-4CD6-4221-91F8-A97E17BB22E1}" type="presOf" srcId="{CC91E1B5-78EC-4698-A502-B324F66DEA20}" destId="{CDDEB3A2-2924-4DAC-B9E2-3A3B4C5922DE}" srcOrd="0" destOrd="1" presId="urn:microsoft.com/office/officeart/2005/8/layout/bProcess3"/>
    <dgm:cxn modelId="{55B902D2-64AE-456C-9275-63AF33D7B3F9}" type="presOf" srcId="{569C0434-AF7B-4E74-9EB3-CC528179EF1C}" destId="{F183691D-AA1C-4F89-A8FD-029CDF934A60}" srcOrd="0" destOrd="1" presId="urn:microsoft.com/office/officeart/2005/8/layout/bProcess3"/>
    <dgm:cxn modelId="{8CE19131-5219-4A9A-9BC9-0CEC4B5CD371}" srcId="{D35C76E1-6D8C-4D13-ADEE-F6054B7A8C99}" destId="{41F64B7A-68E3-410C-8821-DF6D8EB9851A}" srcOrd="0" destOrd="0" parTransId="{29FD4FD3-3A46-42D2-A611-F839645E9C9D}" sibTransId="{16B719E4-E143-49D7-80B7-750B634D5DE7}"/>
    <dgm:cxn modelId="{E9D5111E-7B31-4120-BCA6-0CA5901CF92E}" type="presOf" srcId="{3CB17AE7-C1C1-45F5-84BE-E888CF3BE968}" destId="{EE1EA435-9358-4CEF-982C-5266958697C4}" srcOrd="1" destOrd="0" presId="urn:microsoft.com/office/officeart/2005/8/layout/bProcess3"/>
    <dgm:cxn modelId="{C37E2D2E-6037-415B-8115-B9862E959CC6}" type="presOf" srcId="{25EC9BFA-91BD-417B-97D6-D1A39FBC9B0A}" destId="{CDDEB3A2-2924-4DAC-B9E2-3A3B4C5922DE}" srcOrd="0" destOrd="0" presId="urn:microsoft.com/office/officeart/2005/8/layout/bProcess3"/>
    <dgm:cxn modelId="{EE8E3A0B-0A0E-42C5-BD9B-025EA8782B07}" type="presOf" srcId="{47D0424E-DE84-4262-BE2B-B98098C5DBF2}" destId="{A8C306C8-A26A-4BB2-AB4D-65402FAACD02}" srcOrd="0" destOrd="1" presId="urn:microsoft.com/office/officeart/2005/8/layout/bProcess3"/>
    <dgm:cxn modelId="{34204339-D568-486D-9670-62F1FF3F2475}" srcId="{25EC9BFA-91BD-417B-97D6-D1A39FBC9B0A}" destId="{4FE9C346-3D62-4B20-821B-C7839153DB2C}" srcOrd="2" destOrd="0" parTransId="{8F4A5EA1-5CC9-471F-8097-8AB8B22ED6B1}" sibTransId="{32A0F1B8-E511-4D10-ADCC-2A0B1FC69C2D}"/>
    <dgm:cxn modelId="{DDCF1CC9-0087-4160-B70F-14309231EB14}" type="presOf" srcId="{0D673BB5-516C-4068-8239-42F47601403B}" destId="{003295F7-49E1-4235-AC7A-B08817F64AFA}" srcOrd="0" destOrd="0" presId="urn:microsoft.com/office/officeart/2005/8/layout/bProcess3"/>
    <dgm:cxn modelId="{66A0001B-F3C5-4A5A-ADD0-7DEF94CC1D8F}" type="presOf" srcId="{3CB17AE7-C1C1-45F5-84BE-E888CF3BE968}" destId="{4BB93DED-DC30-4C36-B01A-FF9FA40A8B48}" srcOrd="0" destOrd="0" presId="urn:microsoft.com/office/officeart/2005/8/layout/bProcess3"/>
    <dgm:cxn modelId="{B96D681D-9B51-4E40-9F23-1FE789376CE5}" srcId="{0D673BB5-516C-4068-8239-42F47601403B}" destId="{D35C76E1-6D8C-4D13-ADEE-F6054B7A8C99}" srcOrd="2" destOrd="0" parTransId="{8201B149-85EB-42AE-8EED-563B3C4DBAC8}" sibTransId="{6294B8DE-586F-4AC3-9760-E25720280B54}"/>
    <dgm:cxn modelId="{FFF0B60A-2C90-4E4F-BBE0-2A747D572B40}" type="presOf" srcId="{6294B8DE-586F-4AC3-9760-E25720280B54}" destId="{81210475-4F46-4ACC-94B7-1C2B5F8F3592}" srcOrd="1" destOrd="0" presId="urn:microsoft.com/office/officeart/2005/8/layout/bProcess3"/>
    <dgm:cxn modelId="{A64B52BE-5087-411B-B26E-E399E1C4841D}" srcId="{B0ADCF45-0D4C-40F3-839E-F59AF86FF44B}" destId="{569C0434-AF7B-4E74-9EB3-CC528179EF1C}" srcOrd="0" destOrd="0" parTransId="{4323FA4F-E937-450F-9C28-8EAB186AFFF8}" sibTransId="{ABE14F52-D5A3-4E12-9C21-8E3E15243EF7}"/>
    <dgm:cxn modelId="{93AA6EE6-E604-4B45-8BCD-210352F18A5B}" type="presOf" srcId="{E6B7F7F0-B04B-47B4-93AC-9082A6F977E2}" destId="{A8C306C8-A26A-4BB2-AB4D-65402FAACD02}" srcOrd="0" destOrd="0" presId="urn:microsoft.com/office/officeart/2005/8/layout/bProcess3"/>
    <dgm:cxn modelId="{1AD767E6-BF1E-4EDE-8E41-0D01B891A534}" srcId="{25EC9BFA-91BD-417B-97D6-D1A39FBC9B0A}" destId="{DB0D9C71-C7E7-431B-8955-69635DE8F4ED}" srcOrd="1" destOrd="0" parTransId="{4864D80A-9965-40AA-ADFA-06905A45CF37}" sibTransId="{C8E19B42-1DC5-4B56-8EF2-69270C714513}"/>
    <dgm:cxn modelId="{9B39B3C5-3AD5-495F-8EC7-EEB3832E5D3C}" type="presOf" srcId="{DB0D9C71-C7E7-431B-8955-69635DE8F4ED}" destId="{CDDEB3A2-2924-4DAC-B9E2-3A3B4C5922DE}" srcOrd="0" destOrd="2" presId="urn:microsoft.com/office/officeart/2005/8/layout/bProcess3"/>
    <dgm:cxn modelId="{80BED099-29C8-4CD0-8A04-415C1BE0F2EA}" type="presOf" srcId="{B0ADCF45-0D4C-40F3-839E-F59AF86FF44B}" destId="{F183691D-AA1C-4F89-A8FD-029CDF934A60}" srcOrd="0" destOrd="0" presId="urn:microsoft.com/office/officeart/2005/8/layout/bProcess3"/>
    <dgm:cxn modelId="{F00F4866-B5DB-4A7A-976A-A7AE48F63387}" type="presOf" srcId="{4FE9C346-3D62-4B20-821B-C7839153DB2C}" destId="{CDDEB3A2-2924-4DAC-B9E2-3A3B4C5922DE}" srcOrd="0" destOrd="3" presId="urn:microsoft.com/office/officeart/2005/8/layout/bProcess3"/>
    <dgm:cxn modelId="{01F56F10-446C-4F5F-A8CF-D0A80E9748B3}" type="presOf" srcId="{41F64B7A-68E3-410C-8821-DF6D8EB9851A}" destId="{41EDD29B-279E-4DFB-B518-284060147B8B}" srcOrd="0" destOrd="1" presId="urn:microsoft.com/office/officeart/2005/8/layout/bProcess3"/>
    <dgm:cxn modelId="{4C93808C-C5A3-4891-8456-1BCB9DBB7697}" type="presOf" srcId="{062BD80F-FEE3-4737-8DBA-BA24EDBDF1BC}" destId="{3A46A957-615B-4D87-952A-DAF56B4277AB}" srcOrd="1" destOrd="0" presId="urn:microsoft.com/office/officeart/2005/8/layout/bProcess3"/>
    <dgm:cxn modelId="{8D8AE527-2BBC-4234-BEA3-7AFE43235EF7}" type="presOf" srcId="{062BD80F-FEE3-4737-8DBA-BA24EDBDF1BC}" destId="{59464B33-98AD-4EEE-8BB4-E4ACEC13E8C1}" srcOrd="0" destOrd="0" presId="urn:microsoft.com/office/officeart/2005/8/layout/bProcess3"/>
    <dgm:cxn modelId="{063534C1-9787-4A66-AA24-918563799F0D}" srcId="{0D673BB5-516C-4068-8239-42F47601403B}" destId="{B0ADCF45-0D4C-40F3-839E-F59AF86FF44B}" srcOrd="0" destOrd="0" parTransId="{43E9EEEC-32CF-460E-B2EF-A44010020441}" sibTransId="{062BD80F-FEE3-4737-8DBA-BA24EDBDF1BC}"/>
    <dgm:cxn modelId="{53A3C336-8F4D-4D31-93D6-D3FDCF3A9ECD}" type="presOf" srcId="{D35C76E1-6D8C-4D13-ADEE-F6054B7A8C99}" destId="{41EDD29B-279E-4DFB-B518-284060147B8B}" srcOrd="0" destOrd="0" presId="urn:microsoft.com/office/officeart/2005/8/layout/bProcess3"/>
    <dgm:cxn modelId="{AC993D18-D2CD-4189-85B6-FBFEEADFE2E1}" srcId="{E6B7F7F0-B04B-47B4-93AC-9082A6F977E2}" destId="{47D0424E-DE84-4262-BE2B-B98098C5DBF2}" srcOrd="0" destOrd="0" parTransId="{9B6C9FF1-79F0-4852-A6CE-5893A6AFFFA4}" sibTransId="{CDCC1725-A2E3-4E6F-97A6-E650421674D8}"/>
    <dgm:cxn modelId="{2FD7A679-66D7-4C6D-950F-DF8B4516CAA7}" type="presParOf" srcId="{003295F7-49E1-4235-AC7A-B08817F64AFA}" destId="{F183691D-AA1C-4F89-A8FD-029CDF934A60}" srcOrd="0" destOrd="0" presId="urn:microsoft.com/office/officeart/2005/8/layout/bProcess3"/>
    <dgm:cxn modelId="{3491CE34-FDEA-4D92-8CF3-21B72F96765E}" type="presParOf" srcId="{003295F7-49E1-4235-AC7A-B08817F64AFA}" destId="{59464B33-98AD-4EEE-8BB4-E4ACEC13E8C1}" srcOrd="1" destOrd="0" presId="urn:microsoft.com/office/officeart/2005/8/layout/bProcess3"/>
    <dgm:cxn modelId="{00C6D35F-DD48-4BB2-956F-3B2B3D30813A}" type="presParOf" srcId="{59464B33-98AD-4EEE-8BB4-E4ACEC13E8C1}" destId="{3A46A957-615B-4D87-952A-DAF56B4277AB}" srcOrd="0" destOrd="0" presId="urn:microsoft.com/office/officeart/2005/8/layout/bProcess3"/>
    <dgm:cxn modelId="{D73AC291-6ACD-4010-A991-F634B6E43D2A}" type="presParOf" srcId="{003295F7-49E1-4235-AC7A-B08817F64AFA}" destId="{A8C306C8-A26A-4BB2-AB4D-65402FAACD02}" srcOrd="2" destOrd="0" presId="urn:microsoft.com/office/officeart/2005/8/layout/bProcess3"/>
    <dgm:cxn modelId="{EA0CC992-88D9-4414-91ED-4B12239D429F}" type="presParOf" srcId="{003295F7-49E1-4235-AC7A-B08817F64AFA}" destId="{4BB93DED-DC30-4C36-B01A-FF9FA40A8B48}" srcOrd="3" destOrd="0" presId="urn:microsoft.com/office/officeart/2005/8/layout/bProcess3"/>
    <dgm:cxn modelId="{44575507-E33F-4CEC-BBAB-C606F465F634}" type="presParOf" srcId="{4BB93DED-DC30-4C36-B01A-FF9FA40A8B48}" destId="{EE1EA435-9358-4CEF-982C-5266958697C4}" srcOrd="0" destOrd="0" presId="urn:microsoft.com/office/officeart/2005/8/layout/bProcess3"/>
    <dgm:cxn modelId="{82E12D82-629E-4CC4-9B5C-0B6BD63FEED6}" type="presParOf" srcId="{003295F7-49E1-4235-AC7A-B08817F64AFA}" destId="{41EDD29B-279E-4DFB-B518-284060147B8B}" srcOrd="4" destOrd="0" presId="urn:microsoft.com/office/officeart/2005/8/layout/bProcess3"/>
    <dgm:cxn modelId="{D536885A-AF2C-4D57-9E38-30AA32A6D02F}" type="presParOf" srcId="{003295F7-49E1-4235-AC7A-B08817F64AFA}" destId="{611E470E-E274-4044-B505-10E55E6DC635}" srcOrd="5" destOrd="0" presId="urn:microsoft.com/office/officeart/2005/8/layout/bProcess3"/>
    <dgm:cxn modelId="{77D7657E-29BD-46E6-86E4-7E8C6B0440C1}" type="presParOf" srcId="{611E470E-E274-4044-B505-10E55E6DC635}" destId="{81210475-4F46-4ACC-94B7-1C2B5F8F3592}" srcOrd="0" destOrd="0" presId="urn:microsoft.com/office/officeart/2005/8/layout/bProcess3"/>
    <dgm:cxn modelId="{251A7BF1-38A3-45D6-8C6F-9BE4561E3BFD}" type="presParOf" srcId="{003295F7-49E1-4235-AC7A-B08817F64AFA}" destId="{CDDEB3A2-2924-4DAC-B9E2-3A3B4C5922DE}" srcOrd="6" destOrd="0" presId="urn:microsoft.com/office/officeart/2005/8/layout/bProcess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464B33-98AD-4EEE-8BB4-E4ACEC13E8C1}">
      <dsp:nvSpPr>
        <dsp:cNvPr id="0" name=""/>
        <dsp:cNvSpPr/>
      </dsp:nvSpPr>
      <dsp:spPr>
        <a:xfrm>
          <a:off x="3610361" y="1091650"/>
          <a:ext cx="6650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5029" y="45720"/>
              </a:lnTo>
            </a:path>
          </a:pathLst>
        </a:custGeom>
        <a:noFill/>
        <a:ln w="25400" cap="flat" cmpd="sng" algn="ctr">
          <a:solidFill>
            <a:srgbClr val="C0504D"/>
          </a:solidFill>
          <a:prstDash val="solid"/>
          <a:tailEnd type="arrow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925485" y="1133933"/>
        <a:ext cx="34781" cy="6872"/>
      </dsp:txXfrm>
    </dsp:sp>
    <dsp:sp modelId="{F183691D-AA1C-4F89-A8FD-029CDF934A60}">
      <dsp:nvSpPr>
        <dsp:cNvPr id="0" name=""/>
        <dsp:cNvSpPr/>
      </dsp:nvSpPr>
      <dsp:spPr>
        <a:xfrm>
          <a:off x="0" y="241793"/>
          <a:ext cx="3612161" cy="1791154"/>
        </a:xfrm>
        <a:prstGeom prst="rect">
          <a:avLst/>
        </a:prstGeom>
        <a:noFill/>
        <a:ln w="25400" cap="flat" cmpd="sng" algn="ctr">
          <a:solidFill>
            <a:srgbClr val="8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MUNICIPAL O REGIONAL.</a:t>
          </a:r>
          <a:r>
            <a:rPr lang="es-CO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 </a:t>
          </a:r>
          <a:endParaRPr lang="es-CO" sz="16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pPr marL="114300" lvl="1" indent="-114300" algn="just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Participaron los deportistas en representación de cada entidad territorial. Esta fase se desarrolló en el Municipio o Región Departamental y participaron los Educadores para obtener un cupo para participar en la fase Departamental.</a:t>
          </a:r>
          <a:r>
            <a:rPr lang="es-CO" sz="1400" b="1" i="1" u="sng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 </a:t>
          </a:r>
          <a:endParaRPr lang="es-CO" sz="14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0" y="241793"/>
        <a:ext cx="3612161" cy="1791154"/>
      </dsp:txXfrm>
    </dsp:sp>
    <dsp:sp modelId="{4BB93DED-DC30-4C36-B01A-FF9FA40A8B48}">
      <dsp:nvSpPr>
        <dsp:cNvPr id="0" name=""/>
        <dsp:cNvSpPr/>
      </dsp:nvSpPr>
      <dsp:spPr>
        <a:xfrm>
          <a:off x="1806080" y="2031147"/>
          <a:ext cx="4488398" cy="656009"/>
        </a:xfrm>
        <a:custGeom>
          <a:avLst/>
          <a:gdLst/>
          <a:ahLst/>
          <a:cxnLst/>
          <a:rect l="0" t="0" r="0" b="0"/>
          <a:pathLst>
            <a:path>
              <a:moveTo>
                <a:pt x="4488398" y="0"/>
              </a:moveTo>
              <a:lnTo>
                <a:pt x="4488398" y="345104"/>
              </a:lnTo>
              <a:lnTo>
                <a:pt x="0" y="345104"/>
              </a:lnTo>
              <a:lnTo>
                <a:pt x="0" y="656009"/>
              </a:lnTo>
            </a:path>
          </a:pathLst>
        </a:custGeom>
        <a:noFill/>
        <a:ln w="25400" cap="flat" cmpd="sng" algn="ctr">
          <a:solidFill>
            <a:srgbClr val="C0504D"/>
          </a:solidFill>
          <a:prstDash val="solid"/>
          <a:tailEnd type="arrow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936764" y="2355715"/>
        <a:ext cx="227030" cy="6872"/>
      </dsp:txXfrm>
    </dsp:sp>
    <dsp:sp modelId="{A8C306C8-A26A-4BB2-AB4D-65402FAACD02}">
      <dsp:nvSpPr>
        <dsp:cNvPr id="0" name=""/>
        <dsp:cNvSpPr/>
      </dsp:nvSpPr>
      <dsp:spPr>
        <a:xfrm>
          <a:off x="4307790" y="241793"/>
          <a:ext cx="3973377" cy="1791154"/>
        </a:xfrm>
        <a:prstGeom prst="rect">
          <a:avLst/>
        </a:prstGeom>
        <a:noFill/>
        <a:ln w="25400" cap="flat" cmpd="sng" algn="ctr">
          <a:solidFill>
            <a:srgbClr val="8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DEPARTAMENTAL</a:t>
          </a:r>
          <a:r>
            <a:rPr lang="es-CO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: </a:t>
          </a:r>
          <a:endParaRPr lang="es-CO" sz="16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pPr marL="114300" lvl="1" indent="-114300" algn="just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Departamental o Bogotá D. C.: En esta fase se desarrollaron  los certámenes deportivos con la participación de los Educadores clasificadas de la fase anterior, para definir los campeones por deportes y rama, que representaran a sus  departamentos o al distrito capital en la fase zonal nacional o final nacional. </a:t>
          </a:r>
          <a:endParaRPr lang="es-CO" sz="14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4307790" y="241793"/>
        <a:ext cx="3973377" cy="1791154"/>
      </dsp:txXfrm>
    </dsp:sp>
    <dsp:sp modelId="{611E470E-E274-4044-B505-10E55E6DC635}">
      <dsp:nvSpPr>
        <dsp:cNvPr id="0" name=""/>
        <dsp:cNvSpPr/>
      </dsp:nvSpPr>
      <dsp:spPr>
        <a:xfrm>
          <a:off x="3610361" y="3569413"/>
          <a:ext cx="6650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5029" y="45720"/>
              </a:lnTo>
            </a:path>
          </a:pathLst>
        </a:custGeom>
        <a:noFill/>
        <a:ln w="25400" cap="flat" cmpd="sng" algn="ctr">
          <a:solidFill>
            <a:srgbClr val="C0504D"/>
          </a:solidFill>
          <a:prstDash val="solid"/>
          <a:tailEnd type="arrow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925485" y="3611697"/>
        <a:ext cx="34781" cy="6872"/>
      </dsp:txXfrm>
    </dsp:sp>
    <dsp:sp modelId="{41EDD29B-279E-4DFB-B518-284060147B8B}">
      <dsp:nvSpPr>
        <dsp:cNvPr id="0" name=""/>
        <dsp:cNvSpPr/>
      </dsp:nvSpPr>
      <dsp:spPr>
        <a:xfrm>
          <a:off x="0" y="2719556"/>
          <a:ext cx="3612161" cy="1791154"/>
        </a:xfrm>
        <a:prstGeom prst="rect">
          <a:avLst/>
        </a:prstGeom>
        <a:noFill/>
        <a:ln w="25400" cap="flat" cmpd="sng" algn="ctr">
          <a:solidFill>
            <a:srgbClr val="8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ZONAL NACIONAL</a:t>
          </a:r>
          <a:r>
            <a:rPr lang="es-MX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:</a:t>
          </a:r>
          <a:r>
            <a:rPr lang="es-CO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 </a:t>
          </a:r>
          <a:endParaRPr lang="es-CO" sz="16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Etapa clasificatoria a la fase Final Nacional, entre aquellos equipos que han sido campeones en la Fase Departamental o Bogotá D. C</a:t>
          </a:r>
          <a:endParaRPr lang="es-CO" sz="14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0" y="2719556"/>
        <a:ext cx="3612161" cy="1791154"/>
      </dsp:txXfrm>
    </dsp:sp>
    <dsp:sp modelId="{CDDEB3A2-2924-4DAC-B9E2-3A3B4C5922DE}">
      <dsp:nvSpPr>
        <dsp:cNvPr id="0" name=""/>
        <dsp:cNvSpPr/>
      </dsp:nvSpPr>
      <dsp:spPr>
        <a:xfrm>
          <a:off x="4307790" y="2719556"/>
          <a:ext cx="3973377" cy="1791154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FINAL NACIONAL</a:t>
          </a:r>
          <a:r>
            <a:rPr lang="es-MX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: </a:t>
          </a:r>
          <a:endParaRPr lang="es-CO" sz="16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 Concurren Educadores  deportistas así: </a:t>
          </a:r>
          <a:endParaRPr lang="es-CO" sz="14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Los campeones de la Fase Departamental o del Distrito Capital de los deportes individuales.</a:t>
          </a:r>
          <a:endParaRPr lang="es-CO" sz="14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pPr marL="114300" lvl="1" indent="-114300" algn="just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Los campeones de Zonales Nacionales de los deportes de conjunto.</a:t>
          </a:r>
          <a:endParaRPr lang="es-CO" sz="14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4307790" y="2719556"/>
        <a:ext cx="3973377" cy="1791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862" y="0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62593-276B-42A6-B60F-5C8AC29A630B}" type="datetimeFigureOut">
              <a:rPr lang="es-CO" smtClean="0"/>
              <a:t>22/07/2014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9779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862" y="9429779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114BC-B1E5-4F47-8943-EBBBD4F32BA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1513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9F4E6B-C642-45F7-A6DA-37C81109EAB5}" type="datetimeFigureOut">
              <a:rPr lang="es-CO" smtClean="0"/>
              <a:t>22/07/2014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F773FC-F07A-464D-9AFB-D72B7DBA410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10684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780FF-F509-48A6-952D-9894B32693CE}" type="datetimeFigureOut">
              <a:rPr lang="es-CO" smtClean="0"/>
              <a:t>22/07/2014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5054-66AE-4152-B06E-FE754B0436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78117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780FF-F509-48A6-952D-9894B32693CE}" type="datetimeFigureOut">
              <a:rPr lang="es-CO" smtClean="0"/>
              <a:t>22/07/2014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5054-66AE-4152-B06E-FE754B0436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2275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780FF-F509-48A6-952D-9894B32693CE}" type="datetimeFigureOut">
              <a:rPr lang="es-CO" smtClean="0"/>
              <a:t>22/07/2014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5054-66AE-4152-B06E-FE754B0436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34901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780FF-F509-48A6-952D-9894B32693CE}" type="datetimeFigureOut">
              <a:rPr lang="es-CO" smtClean="0"/>
              <a:t>22/07/2014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5054-66AE-4152-B06E-FE754B0436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780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780FF-F509-48A6-952D-9894B32693CE}" type="datetimeFigureOut">
              <a:rPr lang="es-CO" smtClean="0"/>
              <a:t>22/07/2014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5054-66AE-4152-B06E-FE754B0436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1558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780FF-F509-48A6-952D-9894B32693CE}" type="datetimeFigureOut">
              <a:rPr lang="es-CO" smtClean="0"/>
              <a:t>22/07/2014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5054-66AE-4152-B06E-FE754B0436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60459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780FF-F509-48A6-952D-9894B32693CE}" type="datetimeFigureOut">
              <a:rPr lang="es-CO" smtClean="0"/>
              <a:t>22/07/2014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5054-66AE-4152-B06E-FE754B0436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39061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780FF-F509-48A6-952D-9894B32693CE}" type="datetimeFigureOut">
              <a:rPr lang="es-CO" smtClean="0"/>
              <a:t>22/07/2014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5054-66AE-4152-B06E-FE754B0436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870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780FF-F509-48A6-952D-9894B32693CE}" type="datetimeFigureOut">
              <a:rPr lang="es-CO" smtClean="0"/>
              <a:t>22/07/2014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5054-66AE-4152-B06E-FE754B0436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67818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780FF-F509-48A6-952D-9894B32693CE}" type="datetimeFigureOut">
              <a:rPr lang="es-CO" smtClean="0"/>
              <a:t>22/07/2014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5054-66AE-4152-B06E-FE754B0436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289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780FF-F509-48A6-952D-9894B32693CE}" type="datetimeFigureOut">
              <a:rPr lang="es-CO" smtClean="0"/>
              <a:t>22/07/2014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5054-66AE-4152-B06E-FE754B0436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94442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780FF-F509-48A6-952D-9894B32693CE}" type="datetimeFigureOut">
              <a:rPr lang="es-CO" smtClean="0"/>
              <a:t>22/07/2014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55054-66AE-4152-B06E-FE754B0436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5811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llombo@coldeportes.gov.co" TargetMode="External"/><Relationship Id="rId2" Type="http://schemas.openxmlformats.org/officeDocument/2006/relationships/hyperlink" Target="mailto:gbaquero@contratista.mineducacion.gov.c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airoarenas@une.net.co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107504" y="1268760"/>
            <a:ext cx="8928992" cy="54726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altLang="es-CO" sz="7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ＭＳ Ｐゴシック" pitchFamily="34" charset="-128"/>
              </a:rPr>
              <a:t>JUEGOS DEPORTIVOS NACIONALES DEL MAGISTERIO 2014 </a:t>
            </a:r>
            <a:endParaRPr lang="es-CO" altLang="es-CO" sz="7200" b="1" dirty="0">
              <a:solidFill>
                <a:schemeClr val="accent6">
                  <a:lumMod val="60000"/>
                  <a:lumOff val="40000"/>
                </a:schemeClr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122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5301208"/>
            <a:ext cx="8208912" cy="504056"/>
          </a:xfrm>
        </p:spPr>
        <p:txBody>
          <a:bodyPr>
            <a:normAutofit fontScale="90000"/>
          </a:bodyPr>
          <a:lstStyle/>
          <a:p>
            <a:r>
              <a:rPr lang="es-CO" b="1" dirty="0" smtClean="0">
                <a:solidFill>
                  <a:schemeClr val="tx2">
                    <a:lumMod val="50000"/>
                  </a:schemeClr>
                </a:solidFill>
              </a:rPr>
              <a:t>Modalidades: Clásico - </a:t>
            </a:r>
            <a:r>
              <a:rPr lang="es-CO" b="1" dirty="0" err="1" smtClean="0">
                <a:solidFill>
                  <a:schemeClr val="tx2">
                    <a:lumMod val="50000"/>
                  </a:schemeClr>
                </a:solidFill>
              </a:rPr>
              <a:t>Blitz</a:t>
            </a:r>
            <a:endParaRPr lang="es-CO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81" y="1939759"/>
            <a:ext cx="8868815" cy="242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89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836" y="3501008"/>
            <a:ext cx="3380340" cy="309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664432"/>
            <a:ext cx="8964488" cy="162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89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718" y="3933056"/>
            <a:ext cx="348175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6" y="1700808"/>
            <a:ext cx="9073008" cy="192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05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77072"/>
            <a:ext cx="457422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844824"/>
            <a:ext cx="9001000" cy="205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74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580" y="4077072"/>
            <a:ext cx="314561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6" y="1916832"/>
            <a:ext cx="9036496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95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4509120"/>
            <a:ext cx="8208912" cy="1080120"/>
          </a:xfrm>
        </p:spPr>
        <p:txBody>
          <a:bodyPr>
            <a:normAutofit fontScale="90000"/>
          </a:bodyPr>
          <a:lstStyle/>
          <a:p>
            <a:r>
              <a:rPr lang="es-CO" b="1" dirty="0" smtClean="0">
                <a:solidFill>
                  <a:schemeClr val="tx2">
                    <a:lumMod val="50000"/>
                  </a:schemeClr>
                </a:solidFill>
              </a:rPr>
              <a:t>HEXAGONAL – EQUIPO QUE ACUMULE MAYOR PUNTAJE</a:t>
            </a:r>
            <a:endParaRPr lang="es-CO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00" y="2276872"/>
            <a:ext cx="7594600" cy="187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29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1 Título"/>
          <p:cNvSpPr>
            <a:spLocks noGrp="1"/>
          </p:cNvSpPr>
          <p:nvPr>
            <p:ph type="ctrTitle"/>
          </p:nvPr>
        </p:nvSpPr>
        <p:spPr>
          <a:xfrm>
            <a:off x="539552" y="4725144"/>
            <a:ext cx="8208912" cy="1080120"/>
          </a:xfrm>
        </p:spPr>
        <p:txBody>
          <a:bodyPr>
            <a:normAutofit fontScale="90000"/>
          </a:bodyPr>
          <a:lstStyle/>
          <a:p>
            <a:r>
              <a:rPr lang="es-CO" b="1" dirty="0" smtClean="0">
                <a:solidFill>
                  <a:schemeClr val="tx2">
                    <a:lumMod val="50000"/>
                  </a:schemeClr>
                </a:solidFill>
              </a:rPr>
              <a:t>HEXAGONAL – EQUIPO QUE ACUMULE MAYOR PUNTAJE</a:t>
            </a:r>
            <a:endParaRPr lang="es-CO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276872"/>
            <a:ext cx="7620000" cy="181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57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827584" y="4869160"/>
            <a:ext cx="7344816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b="1" dirty="0" smtClean="0">
                <a:solidFill>
                  <a:schemeClr val="tx2">
                    <a:lumMod val="50000"/>
                  </a:schemeClr>
                </a:solidFill>
              </a:rPr>
              <a:t>HEXAGONAL – EQUIPO QUE ACUMULE MAYOR PUNTAJE</a:t>
            </a:r>
            <a:endParaRPr lang="es-CO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00" y="2204864"/>
            <a:ext cx="7594600" cy="196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0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539552" y="4725144"/>
            <a:ext cx="820891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b="1" smtClean="0">
                <a:solidFill>
                  <a:schemeClr val="tx2">
                    <a:lumMod val="50000"/>
                  </a:schemeClr>
                </a:solidFill>
              </a:rPr>
              <a:t>HEXAGONAL – EQUIPO QUE ACUMULE MAYOR PUNTAJE</a:t>
            </a:r>
            <a:endParaRPr lang="es-CO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00" y="2132856"/>
            <a:ext cx="7594600" cy="196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76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57" y="1484784"/>
            <a:ext cx="9069047" cy="499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83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457200" y="5819254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b="1" dirty="0" smtClean="0">
                <a:solidFill>
                  <a:schemeClr val="accent2">
                    <a:lumMod val="50000"/>
                  </a:schemeClr>
                </a:solidFill>
              </a:rPr>
              <a:t>JUEGOS DEPORTIVOS NACIONALES DEL MAGISTERIO 2014 </a:t>
            </a:r>
            <a:endParaRPr lang="es-CO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09600" y="4005064"/>
            <a:ext cx="8229600" cy="165618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b="1" dirty="0" smtClean="0">
                <a:solidFill>
                  <a:schemeClr val="tx2">
                    <a:lumMod val="75000"/>
                  </a:schemeClr>
                </a:solidFill>
              </a:rPr>
              <a:t>SOCIALIZACION  </a:t>
            </a:r>
          </a:p>
          <a:p>
            <a:r>
              <a:rPr lang="es-CO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CO" sz="4000" b="1" dirty="0" smtClean="0">
                <a:solidFill>
                  <a:schemeClr val="tx2">
                    <a:lumMod val="75000"/>
                  </a:schemeClr>
                </a:solidFill>
              </a:rPr>
              <a:t>ADIDA </a:t>
            </a:r>
          </a:p>
          <a:p>
            <a:r>
              <a:rPr lang="es-CO" sz="2800" b="1" dirty="0" smtClean="0">
                <a:solidFill>
                  <a:schemeClr val="tx2">
                    <a:lumMod val="75000"/>
                  </a:schemeClr>
                </a:solidFill>
              </a:rPr>
              <a:t>MEDELLIN ANTIOQUIA</a:t>
            </a:r>
            <a:endParaRPr lang="es-CO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8208912" cy="2736303"/>
          </a:xfrm>
        </p:spPr>
        <p:txBody>
          <a:bodyPr/>
          <a:lstStyle/>
          <a:p>
            <a:r>
              <a:rPr lang="es-CO" b="1" dirty="0" smtClean="0">
                <a:solidFill>
                  <a:schemeClr val="tx2">
                    <a:lumMod val="50000"/>
                  </a:schemeClr>
                </a:solidFill>
              </a:rPr>
              <a:t>ANTIOQUIA – CALDAS – </a:t>
            </a:r>
            <a:br>
              <a:rPr lang="es-CO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s-CO" b="1" dirty="0" smtClean="0">
                <a:solidFill>
                  <a:schemeClr val="tx2">
                    <a:lumMod val="50000"/>
                  </a:schemeClr>
                </a:solidFill>
              </a:rPr>
              <a:t>CHOCO – RISARALDA </a:t>
            </a:r>
            <a:endParaRPr lang="es-CO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33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42" y="1700808"/>
            <a:ext cx="8887454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224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596015" cy="5548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536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94530"/>
            <a:ext cx="8568952" cy="567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774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757349" cy="566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095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686599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93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4629"/>
            <a:ext cx="8019429" cy="5400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604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06621"/>
            <a:ext cx="8989195" cy="490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491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17" y="1628800"/>
            <a:ext cx="8719148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95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lnSpcReduction="10000"/>
          </a:bodyPr>
          <a:lstStyle/>
          <a:p>
            <a:r>
              <a:rPr lang="es-CO" dirty="0" smtClean="0">
                <a:hlinkClick r:id="rId2"/>
              </a:rPr>
              <a:t>gbaquero@contratista.mineducacion.gov.co</a:t>
            </a:r>
            <a:endParaRPr lang="es-CO" dirty="0" smtClean="0"/>
          </a:p>
          <a:p>
            <a:endParaRPr lang="es-CO" dirty="0"/>
          </a:p>
          <a:p>
            <a:r>
              <a:rPr lang="es-CO" dirty="0" smtClean="0"/>
              <a:t>Cel:3132088593</a:t>
            </a:r>
          </a:p>
          <a:p>
            <a:endParaRPr lang="es-CO" dirty="0"/>
          </a:p>
          <a:p>
            <a:r>
              <a:rPr lang="es-CO" dirty="0" smtClean="0">
                <a:hlinkClick r:id="rId3"/>
              </a:rPr>
              <a:t>llombo@coldeportes.gov.co</a:t>
            </a:r>
            <a:endParaRPr lang="es-CO" dirty="0" smtClean="0"/>
          </a:p>
          <a:p>
            <a:endParaRPr lang="es-CO" dirty="0"/>
          </a:p>
          <a:p>
            <a:r>
              <a:rPr lang="es-CO" dirty="0" err="1" smtClean="0"/>
              <a:t>Cel</a:t>
            </a:r>
            <a:r>
              <a:rPr lang="es-CO" dirty="0" smtClean="0"/>
              <a:t>: 3106979897</a:t>
            </a:r>
          </a:p>
          <a:p>
            <a:endParaRPr lang="es-CO" dirty="0"/>
          </a:p>
          <a:p>
            <a:r>
              <a:rPr lang="es-CO" dirty="0" smtClean="0">
                <a:hlinkClick r:id="rId4"/>
              </a:rPr>
              <a:t>jairoarenas@une.net.co</a:t>
            </a:r>
            <a:endParaRPr lang="es-CO" dirty="0" smtClean="0"/>
          </a:p>
          <a:p>
            <a:r>
              <a:rPr lang="es-CO" dirty="0" err="1" smtClean="0"/>
              <a:t>Cel</a:t>
            </a:r>
            <a:r>
              <a:rPr lang="es-CO" smtClean="0"/>
              <a:t>: 3117700835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35103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4213" y="1773238"/>
            <a:ext cx="7772400" cy="3168650"/>
          </a:xfrm>
        </p:spPr>
        <p:txBody>
          <a:bodyPr/>
          <a:lstStyle/>
          <a:p>
            <a:pPr marL="628650" indent="-447675" algn="just">
              <a:buFont typeface="Arial" pitchFamily="34" charset="0"/>
              <a:buAutoNum type="arabicPeriod"/>
              <a:defRPr/>
            </a:pPr>
            <a:r>
              <a:rPr lang="es-CO" b="1" dirty="0" smtClean="0">
                <a:solidFill>
                  <a:schemeClr val="accent6">
                    <a:lumMod val="50000"/>
                  </a:schemeClr>
                </a:solidFill>
              </a:rPr>
              <a:t>PRESENTACION JUEGOS DEPORTIVOS NACIONALES DEL MAGISTERIO – 2014 </a:t>
            </a:r>
          </a:p>
          <a:p>
            <a:pPr marL="628650" indent="-447675" algn="just">
              <a:defRPr/>
            </a:pPr>
            <a:endParaRPr lang="es-CO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638175" indent="-457200" algn="just">
              <a:buFont typeface="Arial" pitchFamily="34" charset="0"/>
              <a:buAutoNum type="arabicPeriod" startAt="2"/>
              <a:defRPr/>
            </a:pPr>
            <a:r>
              <a:rPr lang="es-CO" b="1" dirty="0" smtClean="0">
                <a:solidFill>
                  <a:schemeClr val="accent6">
                    <a:lumMod val="50000"/>
                  </a:schemeClr>
                </a:solidFill>
              </a:rPr>
              <a:t>PRESENTACION FECODE </a:t>
            </a:r>
          </a:p>
          <a:p>
            <a:pPr marL="638175" indent="-457200" algn="just">
              <a:buFont typeface="Arial" pitchFamily="34" charset="0"/>
              <a:buAutoNum type="arabicPeriod" startAt="2"/>
              <a:defRPr/>
            </a:pPr>
            <a:r>
              <a:rPr lang="es-CO" b="1" dirty="0" smtClean="0">
                <a:solidFill>
                  <a:schemeClr val="accent6">
                    <a:lumMod val="50000"/>
                  </a:schemeClr>
                </a:solidFill>
              </a:rPr>
              <a:t>SOCIALIZACION NORMA GENERAL Y REGLAMENTOS JDNM – 2014 – COLDEPORTES </a:t>
            </a:r>
          </a:p>
          <a:p>
            <a:pPr marL="628650" indent="-447675" algn="just">
              <a:buFont typeface="Arial" pitchFamily="34" charset="0"/>
              <a:buNone/>
              <a:defRPr/>
            </a:pPr>
            <a:endParaRPr lang="es-CO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628650" indent="-447675" algn="just">
              <a:buFont typeface="Arial" pitchFamily="34" charset="0"/>
              <a:buNone/>
              <a:defRPr/>
            </a:pPr>
            <a:r>
              <a:rPr lang="es-CO" b="1" dirty="0" smtClean="0">
                <a:solidFill>
                  <a:schemeClr val="accent6">
                    <a:lumMod val="50000"/>
                  </a:schemeClr>
                </a:solidFill>
              </a:rPr>
              <a:t>3.	COMPROMISOS Y CONCLUSIONES </a:t>
            </a:r>
            <a:endParaRPr lang="es-CO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531" name="1 CuadroTexto"/>
          <p:cNvSpPr txBox="1">
            <a:spLocks noChangeArrowheads="1"/>
          </p:cNvSpPr>
          <p:nvPr/>
        </p:nvSpPr>
        <p:spPr bwMode="auto">
          <a:xfrm>
            <a:off x="1979712" y="1321604"/>
            <a:ext cx="57602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CO" altLang="es-CO" sz="280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AGENDA </a:t>
            </a:r>
            <a:r>
              <a:rPr lang="es-CO" altLang="es-CO" sz="28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DE TRABAJO </a:t>
            </a:r>
            <a:endParaRPr lang="es-CO" altLang="es-CO" sz="2800" dirty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532" name="3 Marcador de pie de página"/>
          <p:cNvSpPr>
            <a:spLocks noGrp="1"/>
          </p:cNvSpPr>
          <p:nvPr>
            <p:ph type="ftr" sz="quarter" idx="11"/>
          </p:nvPr>
        </p:nvSpPr>
        <p:spPr bwMode="auto">
          <a:xfrm>
            <a:off x="611188" y="6308725"/>
            <a:ext cx="8208962" cy="501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2000" smtClean="0">
                <a:solidFill>
                  <a:schemeClr val="bg1"/>
                </a:solidFill>
                <a:latin typeface="Arial" charset="0"/>
              </a:rPr>
              <a:t>JUEGOS DEPORTIVOS  NACIONALES DEL MAGISTERIO – 2014 </a:t>
            </a:r>
            <a:endParaRPr lang="en-US" altLang="es-CO" sz="2000" smtClean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11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09575" y="1595438"/>
            <a:ext cx="8229600" cy="9366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CO" sz="36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ea typeface="ＭＳ Ｐゴシック" pitchFamily="34" charset="-128"/>
              </a:rPr>
              <a:t>JUEGOS DEPORTIVOS NACIONALES  DEL MAGISTERIO </a:t>
            </a:r>
            <a:endParaRPr lang="es-CO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555" name="2 Marcador de contenido"/>
          <p:cNvSpPr>
            <a:spLocks noGrp="1"/>
          </p:cNvSpPr>
          <p:nvPr>
            <p:ph idx="1"/>
          </p:nvPr>
        </p:nvSpPr>
        <p:spPr>
          <a:xfrm>
            <a:off x="457200" y="2552700"/>
            <a:ext cx="8229600" cy="3900488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es-ES" altLang="es-CO" sz="2000" smtClean="0">
                <a:latin typeface="Arial" charset="0"/>
                <a:ea typeface="ＭＳ Ｐゴシック" pitchFamily="34" charset="-128"/>
                <a:cs typeface="Arial" charset="0"/>
              </a:rPr>
              <a:t>Los Juegos Deportivos Nacionales del magisterio, son un evento deportivo, recreativo y cultural, </a:t>
            </a:r>
            <a:r>
              <a:rPr lang="es-CO" altLang="es-CO" sz="2000" smtClean="0">
                <a:latin typeface="Arial" charset="0"/>
                <a:ea typeface="ＭＳ Ｐゴシック" pitchFamily="34" charset="-128"/>
                <a:cs typeface="Arial" charset="0"/>
              </a:rPr>
              <a:t>propuesto en desarrollo del proceso de concertación realizado entre MEN y FECODE,  regulado por el Decreto 535 de 2009, en sesión del </a:t>
            </a:r>
            <a:r>
              <a:rPr lang="es-ES" altLang="es-CO" sz="2000" smtClean="0">
                <a:latin typeface="Arial" charset="0"/>
                <a:ea typeface="ＭＳ Ｐゴシック" pitchFamily="34" charset="-128"/>
                <a:cs typeface="Arial" charset="0"/>
              </a:rPr>
              <a:t>13 de mayo de 2011, donde se acordó conformar una comisión compuesta por dos delegados de cada una de las siguientes entidades:</a:t>
            </a:r>
          </a:p>
          <a:p>
            <a:pPr marL="0" indent="0" algn="just" eaLnBrk="1" hangingPunct="1">
              <a:buFont typeface="Arial" charset="0"/>
              <a:buNone/>
            </a:pPr>
            <a:endParaRPr lang="es-ES" altLang="es-CO" sz="200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 algn="just" eaLnBrk="1" hangingPunct="1">
              <a:buFont typeface="Arial" charset="0"/>
              <a:buChar char="•"/>
            </a:pPr>
            <a:r>
              <a:rPr lang="es-ES" altLang="es-CO" sz="1800" smtClean="0">
                <a:latin typeface="Arial" charset="0"/>
                <a:ea typeface="ＭＳ Ｐゴシック" pitchFamily="34" charset="-128"/>
                <a:cs typeface="Arial" charset="0"/>
              </a:rPr>
              <a:t>Ministerio de Educación Nacional - MEN</a:t>
            </a:r>
          </a:p>
          <a:p>
            <a:pPr lvl="1" algn="just" eaLnBrk="1" hangingPunct="1">
              <a:buFont typeface="Arial" charset="0"/>
              <a:buChar char="•"/>
            </a:pPr>
            <a:r>
              <a:rPr lang="es-ES" altLang="es-CO" sz="1800" smtClean="0">
                <a:latin typeface="Arial" charset="0"/>
                <a:ea typeface="ＭＳ Ｐゴシック" pitchFamily="34" charset="-128"/>
                <a:cs typeface="Arial" charset="0"/>
              </a:rPr>
              <a:t>Federación Colombiana de Educadores – FECODE</a:t>
            </a:r>
          </a:p>
          <a:p>
            <a:pPr lvl="1" algn="just" eaLnBrk="1" hangingPunct="1">
              <a:buFont typeface="Arial" charset="0"/>
              <a:buChar char="•"/>
            </a:pPr>
            <a:r>
              <a:rPr lang="es-CO" altLang="es-CO" sz="1800" smtClean="0">
                <a:latin typeface="Arial" charset="0"/>
                <a:ea typeface="ＭＳ Ｐゴシック" pitchFamily="34" charset="-128"/>
                <a:cs typeface="Arial" charset="0"/>
              </a:rPr>
              <a:t>Departamento Administrativo del Deporte la Recreación, la Actividad Física y el Aprovechamiento del Tiempo Libre - </a:t>
            </a:r>
            <a:r>
              <a:rPr lang="es-ES" altLang="es-CO" sz="1800" smtClean="0">
                <a:latin typeface="Arial" charset="0"/>
                <a:ea typeface="ＭＳ Ｐゴシック" pitchFamily="34" charset="-128"/>
                <a:cs typeface="Arial" charset="0"/>
              </a:rPr>
              <a:t>Coldeportes</a:t>
            </a:r>
            <a:endParaRPr lang="es-CO" altLang="es-CO" sz="180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/>
            <a:endParaRPr lang="es-CO" altLang="es-CO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097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3768" y="1049238"/>
            <a:ext cx="3609975" cy="3635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CO" sz="3600" b="1" dirty="0" smtClean="0">
                <a:solidFill>
                  <a:schemeClr val="accent2">
                    <a:lumMod val="75000"/>
                  </a:schemeClr>
                </a:solidFill>
              </a:rPr>
              <a:t>OBJETIVOS</a:t>
            </a:r>
            <a:r>
              <a:rPr lang="es-CO" sz="3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s-CO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362" name="2 Marcador de contenido"/>
          <p:cNvSpPr>
            <a:spLocks noGrp="1"/>
          </p:cNvSpPr>
          <p:nvPr>
            <p:ph idx="1"/>
          </p:nvPr>
        </p:nvSpPr>
        <p:spPr>
          <a:xfrm>
            <a:off x="641350" y="5589588"/>
            <a:ext cx="8034338" cy="576262"/>
          </a:xfrm>
        </p:spPr>
        <p:txBody>
          <a:bodyPr>
            <a:normAutofit lnSpcReduction="10000"/>
          </a:bodyPr>
          <a:lstStyle/>
          <a:p>
            <a:pPr marL="0" indent="0" algn="just">
              <a:buClr>
                <a:srgbClr val="10253F"/>
              </a:buClr>
              <a:buFont typeface="Arial" charset="0"/>
              <a:buNone/>
              <a:defRPr/>
            </a:pPr>
            <a:r>
              <a:rPr lang="es-ES" altLang="es-CO" sz="1600" dirty="0" smtClean="0">
                <a:solidFill>
                  <a:srgbClr val="17375E"/>
                </a:solidFill>
                <a:ea typeface="ＭＳ Ｐゴシック" pitchFamily="34" charset="-128"/>
              </a:rPr>
              <a:t>Promocionar y difundir los Juegos y lograr participación e integración de las diferentes regiones del País.</a:t>
            </a:r>
            <a:endParaRPr lang="es-CO" altLang="es-CO" sz="1600" dirty="0" smtClean="0">
              <a:solidFill>
                <a:srgbClr val="17375E"/>
              </a:solidFill>
              <a:ea typeface="ＭＳ Ｐゴシック" pitchFamily="34" charset="-128"/>
            </a:endParaRPr>
          </a:p>
          <a:p>
            <a:pPr>
              <a:defRPr/>
            </a:pPr>
            <a:endParaRPr lang="es-CO" altLang="es-CO" dirty="0" smtClean="0">
              <a:ea typeface="ＭＳ Ｐゴシック" pitchFamily="34" charset="-128"/>
            </a:endParaRPr>
          </a:p>
        </p:txBody>
      </p:sp>
      <p:sp>
        <p:nvSpPr>
          <p:cNvPr id="3" name="2 Rectángulo"/>
          <p:cNvSpPr>
            <a:spLocks noChangeArrowheads="1"/>
          </p:cNvSpPr>
          <p:nvPr/>
        </p:nvSpPr>
        <p:spPr bwMode="auto">
          <a:xfrm>
            <a:off x="641350" y="1484313"/>
            <a:ext cx="803433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10253F"/>
              </a:buClr>
              <a:buFontTx/>
              <a:buNone/>
            </a:pPr>
            <a:r>
              <a:rPr lang="es-ES" altLang="es-CO" sz="1600" b="0">
                <a:solidFill>
                  <a:srgbClr val="17375E"/>
                </a:solidFill>
                <a:latin typeface="Arial" charset="0"/>
                <a:cs typeface="Arial" charset="0"/>
              </a:rPr>
              <a:t>Estudiar y determinar  la organización y financiación de  la realización de los juegos deportivos nacionales del magisterio, en las disciplinas deportivas de futbol (masculino), futbol sala (masculino y femenino) baloncesto (masculino y femenino), voleibol (masculino y femenino) , ajedrez, natación, tenis de mesa, atletismo y tejo.</a:t>
            </a:r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641350" y="2814638"/>
            <a:ext cx="80343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17375E"/>
              </a:buClr>
              <a:buFontTx/>
              <a:buNone/>
            </a:pPr>
            <a:r>
              <a:rPr lang="es-ES" altLang="es-CO" sz="1600" b="0">
                <a:solidFill>
                  <a:srgbClr val="17375E"/>
                </a:solidFill>
                <a:latin typeface="Arial" charset="0"/>
                <a:cs typeface="Arial" charset="0"/>
              </a:rPr>
              <a:t>Motivar a los docentes y directivos docentes del sector para que se integren mediante el deporte, con participación activa en los I JUEGOS DEPORTIVOS NACIONALES  DEL MAGISTERIO.</a:t>
            </a:r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641350" y="3708400"/>
            <a:ext cx="7953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10253F"/>
              </a:buClr>
              <a:buFontTx/>
              <a:buNone/>
            </a:pPr>
            <a:r>
              <a:rPr lang="es-ES" altLang="es-CO" sz="1600" b="0">
                <a:solidFill>
                  <a:srgbClr val="17375E"/>
                </a:solidFill>
                <a:latin typeface="Arial" charset="0"/>
                <a:cs typeface="Arial" charset="0"/>
              </a:rPr>
              <a:t>Promover la práctica de la actividad física y el deporte recreativo en el magisterio.</a:t>
            </a:r>
          </a:p>
          <a:p>
            <a:pPr algn="just" eaLnBrk="1" hangingPunct="1">
              <a:spcBef>
                <a:spcPct val="0"/>
              </a:spcBef>
              <a:buClr>
                <a:srgbClr val="800000"/>
              </a:buClr>
              <a:buFont typeface="Arial" charset="0"/>
              <a:buNone/>
            </a:pPr>
            <a:endParaRPr lang="es-ES" altLang="es-CO" sz="1600" b="0">
              <a:solidFill>
                <a:srgbClr val="17375E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609600" y="4140200"/>
            <a:ext cx="81391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10253F"/>
              </a:buClr>
              <a:buFontTx/>
              <a:buNone/>
            </a:pPr>
            <a:r>
              <a:rPr lang="es-ES" altLang="es-CO" sz="1600" b="0">
                <a:solidFill>
                  <a:srgbClr val="17375E"/>
                </a:solidFill>
                <a:latin typeface="Arial" charset="0"/>
                <a:cs typeface="Arial" charset="0"/>
              </a:rPr>
              <a:t>Recuperar y mantener los valores morales, sociales y culturales a través de la práctica deportiva.</a:t>
            </a:r>
          </a:p>
        </p:txBody>
      </p:sp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641350" y="4860925"/>
            <a:ext cx="80343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just">
              <a:spcBef>
                <a:spcPct val="0"/>
              </a:spcBef>
              <a:buClr>
                <a:srgbClr val="10253F"/>
              </a:buClr>
              <a:buFontTx/>
              <a:buNone/>
            </a:pPr>
            <a:r>
              <a:rPr lang="es-ES" altLang="es-CO" sz="1600" b="0">
                <a:solidFill>
                  <a:srgbClr val="17375E"/>
                </a:solidFill>
                <a:latin typeface="Arial" charset="0"/>
                <a:cs typeface="Arial" charset="0"/>
              </a:rPr>
              <a:t>Facilitar la integración interinstitucional a través del deporte y la recreación, logrando identidad y sentido de pertenencia.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276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/>
      <p:bldP spid="3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2 Marcador de contenido"/>
          <p:cNvSpPr>
            <a:spLocks noGrp="1"/>
          </p:cNvSpPr>
          <p:nvPr>
            <p:ph idx="1"/>
          </p:nvPr>
        </p:nvSpPr>
        <p:spPr>
          <a:xfrm>
            <a:off x="2699792" y="1051967"/>
            <a:ext cx="3957638" cy="50482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Font typeface="Arial" charset="0"/>
              <a:buNone/>
            </a:pPr>
            <a:r>
              <a:rPr lang="es-ES" altLang="es-CO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ea typeface="ＭＳ Ｐゴシック" pitchFamily="34" charset="-128"/>
                <a:cs typeface="Arial" charset="0"/>
              </a:rPr>
              <a:t>FASES O ETAPAS</a:t>
            </a:r>
            <a:endParaRPr lang="es-CO" altLang="es-CO" b="1" dirty="0" smtClean="0">
              <a:solidFill>
                <a:schemeClr val="accent6">
                  <a:lumMod val="50000"/>
                </a:schemeClr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graphicFrame>
        <p:nvGraphicFramePr>
          <p:cNvPr id="5" name="9 Marcador de contenido"/>
          <p:cNvGraphicFramePr>
            <a:graphicFrameLocks/>
          </p:cNvGraphicFramePr>
          <p:nvPr/>
        </p:nvGraphicFramePr>
        <p:xfrm>
          <a:off x="395288" y="1484784"/>
          <a:ext cx="8281168" cy="4752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30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994718"/>
            <a:ext cx="8229600" cy="778098"/>
          </a:xfrm>
        </p:spPr>
        <p:txBody>
          <a:bodyPr>
            <a:normAutofit/>
          </a:bodyPr>
          <a:lstStyle/>
          <a:p>
            <a:r>
              <a:rPr lang="es-CO" sz="2800" b="1" dirty="0" smtClean="0">
                <a:solidFill>
                  <a:schemeClr val="accent6">
                    <a:lumMod val="50000"/>
                  </a:schemeClr>
                </a:solidFill>
              </a:rPr>
              <a:t>NORMAS GENERALES </a:t>
            </a:r>
            <a:endParaRPr lang="es-CO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772816"/>
            <a:ext cx="8856984" cy="4536504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s-CO" sz="7200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El comité </a:t>
            </a:r>
            <a:r>
              <a:rPr lang="es-CO" sz="72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Organizador Nacional.</a:t>
            </a:r>
          </a:p>
          <a:p>
            <a:pPr marL="0" indent="0" algn="just">
              <a:buNone/>
            </a:pPr>
            <a:endParaRPr lang="es-CO" sz="7200" b="1" dirty="0" smtClean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  <a:p>
            <a:pPr algn="just"/>
            <a:r>
              <a:rPr lang="es-CO" sz="72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El </a:t>
            </a:r>
            <a:r>
              <a:rPr lang="es-CO" sz="7200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comité Organizador Departamental</a:t>
            </a:r>
            <a:r>
              <a:rPr lang="es-CO" sz="72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es-CO" sz="7200" b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  <a:p>
            <a:pPr algn="just"/>
            <a:r>
              <a:rPr lang="es-CO" sz="72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s-CO" sz="7200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I</a:t>
            </a:r>
            <a:r>
              <a:rPr lang="es-CO" sz="72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nformes </a:t>
            </a:r>
            <a:r>
              <a:rPr lang="es-CO" sz="7200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técnicos y administrativos de los eventos oficiales clasificatorios en deportes individuales  al comité organizador Nacional de los </a:t>
            </a:r>
            <a:r>
              <a:rPr lang="es-CO" sz="72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juegos.</a:t>
            </a:r>
          </a:p>
          <a:p>
            <a:pPr marL="0" indent="0" algn="just">
              <a:buNone/>
            </a:pPr>
            <a:endParaRPr lang="es-CO" sz="7200" b="1" dirty="0" smtClean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  <a:p>
            <a:pPr algn="just"/>
            <a:r>
              <a:rPr lang="es-CO" sz="72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El </a:t>
            </a:r>
            <a:r>
              <a:rPr lang="es-CO" sz="7200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Jefe de Misión de cada Departamento, que será designado por el Comité Organizador Departamental seleccionado entre un representante de la Secretaria de Educación o del sindicato Filial de FECODE</a:t>
            </a:r>
            <a:r>
              <a:rPr lang="es-CO" sz="72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es-CO" sz="7200" b="1" dirty="0" smtClean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  <a:p>
            <a:pPr algn="just"/>
            <a:r>
              <a:rPr lang="es-CO" sz="72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Entidad responsable de la inscripción de la delegación oficial.</a:t>
            </a:r>
          </a:p>
          <a:p>
            <a:pPr marL="0" indent="0" algn="just">
              <a:buNone/>
            </a:pPr>
            <a:endParaRPr lang="es-CO" sz="7200" b="1" dirty="0" smtClean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  <a:p>
            <a:pPr algn="just"/>
            <a:r>
              <a:rPr lang="es-CO" sz="72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Plataforma de Inscripción, </a:t>
            </a:r>
            <a:r>
              <a:rPr lang="es-ES" sz="72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Nombres </a:t>
            </a:r>
            <a:r>
              <a:rPr lang="es-ES" sz="7200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y </a:t>
            </a:r>
            <a:r>
              <a:rPr lang="es-ES" sz="72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Apellidos</a:t>
            </a:r>
            <a:r>
              <a:rPr lang="es-CO" sz="72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, </a:t>
            </a:r>
            <a:r>
              <a:rPr lang="es-ES" sz="72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Genero</a:t>
            </a:r>
            <a:r>
              <a:rPr lang="es-CO" sz="72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, </a:t>
            </a:r>
            <a:r>
              <a:rPr lang="es-ES" sz="72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Establecimiento </a:t>
            </a:r>
            <a:r>
              <a:rPr lang="es-ES" sz="7200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Educativo </a:t>
            </a:r>
            <a:r>
              <a:rPr lang="es-CO" sz="72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, </a:t>
            </a:r>
            <a:r>
              <a:rPr lang="es-ES" sz="72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Función </a:t>
            </a:r>
            <a:r>
              <a:rPr lang="es-ES" sz="7200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o </a:t>
            </a:r>
            <a:r>
              <a:rPr lang="es-ES" sz="72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Rol</a:t>
            </a:r>
            <a:r>
              <a:rPr lang="es-CO" sz="72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, </a:t>
            </a:r>
            <a:r>
              <a:rPr lang="es-ES" sz="72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Documento </a:t>
            </a:r>
            <a:r>
              <a:rPr lang="es-ES" sz="7200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de </a:t>
            </a:r>
            <a:r>
              <a:rPr lang="es-ES" sz="72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Identidad</a:t>
            </a:r>
            <a:r>
              <a:rPr lang="es-CO" sz="72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, </a:t>
            </a:r>
            <a:r>
              <a:rPr lang="es-ES" sz="72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EPS</a:t>
            </a:r>
            <a:r>
              <a:rPr lang="es-CO" sz="72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, </a:t>
            </a:r>
            <a:r>
              <a:rPr lang="es-ES" sz="72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Fecha </a:t>
            </a:r>
            <a:r>
              <a:rPr lang="es-ES" sz="7200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de </a:t>
            </a:r>
            <a:r>
              <a:rPr lang="es-ES" sz="72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Nacimiento</a:t>
            </a:r>
            <a:r>
              <a:rPr lang="es-CO" sz="72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, </a:t>
            </a:r>
            <a:r>
              <a:rPr lang="es-ES" sz="72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Peso </a:t>
            </a:r>
            <a:r>
              <a:rPr lang="es-CO" sz="72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, </a:t>
            </a:r>
            <a:r>
              <a:rPr lang="es-ES" sz="72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Estatura</a:t>
            </a:r>
            <a:r>
              <a:rPr lang="es-CO" sz="72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, </a:t>
            </a:r>
            <a:r>
              <a:rPr lang="es-ES" sz="72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Grupo </a:t>
            </a:r>
            <a:r>
              <a:rPr lang="es-ES" sz="7200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Sanguíneo </a:t>
            </a:r>
            <a:r>
              <a:rPr lang="es-ES" sz="72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RH, Foto Digital, Correo Electrónico</a:t>
            </a:r>
            <a:r>
              <a:rPr lang="es-CO" sz="72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, </a:t>
            </a:r>
            <a:r>
              <a:rPr lang="es-ES" sz="72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Raza</a:t>
            </a:r>
            <a:r>
              <a:rPr lang="es-CO" sz="72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, </a:t>
            </a:r>
            <a:r>
              <a:rPr lang="es-ES" sz="72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Ubicación Geográfica</a:t>
            </a:r>
            <a:r>
              <a:rPr lang="es-CO" sz="72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, </a:t>
            </a:r>
            <a:r>
              <a:rPr lang="es-ES" sz="72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Departamento</a:t>
            </a:r>
            <a:r>
              <a:rPr lang="es-CO" sz="72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, </a:t>
            </a:r>
            <a:r>
              <a:rPr lang="es-ES" sz="72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Municipio</a:t>
            </a:r>
            <a:r>
              <a:rPr lang="es-CO" sz="72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, </a:t>
            </a:r>
            <a:r>
              <a:rPr lang="es-ES" sz="72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Localidad</a:t>
            </a:r>
            <a:r>
              <a:rPr lang="es-ES" sz="7200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, Comuna, </a:t>
            </a:r>
            <a:r>
              <a:rPr lang="es-ES" sz="72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Corregimiento</a:t>
            </a:r>
            <a:r>
              <a:rPr lang="es-ES" sz="7200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.</a:t>
            </a:r>
            <a:endParaRPr lang="es-CO" sz="7200" b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  <a:p>
            <a:r>
              <a:rPr lang="es-ES" sz="2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endParaRPr lang="es-CO" sz="2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s-CO" sz="14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s-CO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s-CO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12968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164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4536504"/>
          </a:xfrm>
        </p:spPr>
        <p:txBody>
          <a:bodyPr>
            <a:noAutofit/>
          </a:bodyPr>
          <a:lstStyle/>
          <a:p>
            <a:pPr lvl="0"/>
            <a:r>
              <a:rPr lang="es-ES_tradnl" sz="1800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Es obligación del Comité Organizador Departamental.</a:t>
            </a:r>
          </a:p>
          <a:p>
            <a:pPr lvl="0"/>
            <a:r>
              <a:rPr lang="es-ES_tradnl" sz="18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Transporte Interno en su Departamento e Interdepartamental de la delegación oficial.</a:t>
            </a:r>
          </a:p>
          <a:p>
            <a:pPr lvl="0"/>
            <a:r>
              <a:rPr lang="es-ES_tradnl" sz="18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Uniformes </a:t>
            </a:r>
            <a:r>
              <a:rPr lang="es-ES_tradnl" sz="1800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de presentación y competencia e implementos </a:t>
            </a:r>
            <a:r>
              <a:rPr lang="es-ES_tradnl" sz="18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deportivos.</a:t>
            </a:r>
          </a:p>
          <a:p>
            <a:pPr lvl="0"/>
            <a:r>
              <a:rPr lang="es-ES_tradnl" sz="18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Alimentación </a:t>
            </a:r>
            <a:r>
              <a:rPr lang="es-ES_tradnl" sz="1800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durante el desplazamiento a la sede de </a:t>
            </a:r>
            <a:r>
              <a:rPr lang="es-ES_tradnl" sz="18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competencia.</a:t>
            </a:r>
          </a:p>
          <a:p>
            <a:pPr lvl="0"/>
            <a:r>
              <a:rPr lang="es-ES_tradnl" sz="18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Alojamiento </a:t>
            </a:r>
            <a:r>
              <a:rPr lang="es-ES_tradnl" sz="1800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y alimentación a las personas que no estén dentro de la delegación oficial</a:t>
            </a:r>
            <a:r>
              <a:rPr lang="es-ES_tradnl" sz="18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.</a:t>
            </a:r>
          </a:p>
          <a:p>
            <a:pPr lvl="0"/>
            <a:r>
              <a:rPr lang="es-ES_tradnl" sz="18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Resolución de la delegación oficial   S. E.</a:t>
            </a:r>
          </a:p>
          <a:p>
            <a:r>
              <a:rPr lang="es-ES_tradnl" sz="18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Los </a:t>
            </a:r>
            <a:r>
              <a:rPr lang="es-ES_tradnl" sz="1800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Docentes y Directivos Docentes inscritos en deportes individuales para  la Final Nacional 2014, debieron haber participado en la Final Departamental realizada durante los años 2013 o 2014 de la Secretaria que representa. </a:t>
            </a:r>
            <a:endParaRPr lang="es-ES_tradnl" sz="1800" b="1" dirty="0" smtClean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  <a:p>
            <a:r>
              <a:rPr lang="es-ES" sz="18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Para acreditación: Cedula, Certificación </a:t>
            </a:r>
            <a:r>
              <a:rPr lang="es-ES" sz="1800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Medica de cada Docente apta para la </a:t>
            </a:r>
            <a:r>
              <a:rPr lang="es-ES" sz="18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competencia, resolución.</a:t>
            </a:r>
          </a:p>
          <a:p>
            <a:r>
              <a:rPr lang="es-ES" sz="18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La </a:t>
            </a:r>
            <a:r>
              <a:rPr lang="es-ES" sz="1800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mejor puntuación de Juego Limpio será </a:t>
            </a:r>
            <a:r>
              <a:rPr lang="es-ES" sz="18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el equipo </a:t>
            </a:r>
            <a:r>
              <a:rPr lang="es-ES" sz="1800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que acumule menos puntaje al final de cada fase. Esta puntuación aplica únicamente como segundo ítem de desempate en los deportes de conjunto</a:t>
            </a:r>
            <a:r>
              <a:rPr lang="es-ES" sz="18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.</a:t>
            </a:r>
          </a:p>
          <a:p>
            <a:endParaRPr lang="es-ES" sz="1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ES_tradnl" sz="1800" dirty="0">
                <a:latin typeface="Arial" pitchFamily="34" charset="0"/>
                <a:cs typeface="Arial" pitchFamily="34" charset="0"/>
              </a:rPr>
              <a:t> </a:t>
            </a:r>
            <a:endParaRPr lang="es-CO" sz="1800" dirty="0">
              <a:latin typeface="Arial" pitchFamily="34" charset="0"/>
              <a:cs typeface="Arial" pitchFamily="34" charset="0"/>
            </a:endParaRPr>
          </a:p>
          <a:p>
            <a:pPr lvl="0"/>
            <a:endParaRPr lang="es-CO" sz="1800" dirty="0">
              <a:latin typeface="Arial" pitchFamily="34" charset="0"/>
              <a:cs typeface="Arial" pitchFamily="34" charset="0"/>
            </a:endParaRPr>
          </a:p>
          <a:p>
            <a:endParaRPr lang="es-CO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339752" y="980728"/>
            <a:ext cx="4680520" cy="576064"/>
          </a:xfrm>
        </p:spPr>
        <p:txBody>
          <a:bodyPr>
            <a:normAutofit/>
          </a:bodyPr>
          <a:lstStyle/>
          <a:p>
            <a:r>
              <a:rPr lang="es-CO" sz="2800" b="1" dirty="0" smtClean="0">
                <a:solidFill>
                  <a:schemeClr val="accent6">
                    <a:lumMod val="50000"/>
                  </a:schemeClr>
                </a:solidFill>
              </a:rPr>
              <a:t>NORMAS GENERALES </a:t>
            </a:r>
            <a:endParaRPr lang="es-CO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12968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40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8864" y="1479922"/>
            <a:ext cx="8229600" cy="364902"/>
          </a:xfrm>
        </p:spPr>
        <p:txBody>
          <a:bodyPr>
            <a:normAutofit fontScale="90000"/>
          </a:bodyPr>
          <a:lstStyle/>
          <a:p>
            <a:r>
              <a:rPr lang="es-CO" b="1" dirty="0" smtClean="0">
                <a:solidFill>
                  <a:schemeClr val="tx2">
                    <a:lumMod val="50000"/>
                  </a:schemeClr>
                </a:solidFill>
              </a:rPr>
              <a:t>DEPORTES - EDADES</a:t>
            </a:r>
            <a:r>
              <a:rPr lang="es-CO" dirty="0" smtClean="0"/>
              <a:t> </a:t>
            </a:r>
            <a:endParaRPr lang="es-CO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60" y="2132856"/>
            <a:ext cx="8706913" cy="2274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50829"/>
            <a:ext cx="8706913" cy="1730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10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796</Words>
  <Application>Microsoft Office PowerPoint</Application>
  <PresentationFormat>Presentación en pantalla (4:3)</PresentationFormat>
  <Paragraphs>80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Tema de Office</vt:lpstr>
      <vt:lpstr>Presentación de PowerPoint</vt:lpstr>
      <vt:lpstr>ANTIOQUIA – CALDAS –  CHOCO – RISARALDA </vt:lpstr>
      <vt:lpstr>Presentación de PowerPoint</vt:lpstr>
      <vt:lpstr>JUEGOS DEPORTIVOS NACIONALES  DEL MAGISTERIO </vt:lpstr>
      <vt:lpstr>OBJETIVOS </vt:lpstr>
      <vt:lpstr>Presentación de PowerPoint</vt:lpstr>
      <vt:lpstr>NORMAS GENERALES </vt:lpstr>
      <vt:lpstr>NORMAS GENERALES </vt:lpstr>
      <vt:lpstr>DEPORTES - EDADES </vt:lpstr>
      <vt:lpstr>Modalidades: Clásico - Blitz</vt:lpstr>
      <vt:lpstr>Presentación de PowerPoint</vt:lpstr>
      <vt:lpstr>Presentación de PowerPoint</vt:lpstr>
      <vt:lpstr>Presentación de PowerPoint</vt:lpstr>
      <vt:lpstr>Presentación de PowerPoint</vt:lpstr>
      <vt:lpstr>HEXAGONAL – EQUIPO QUE ACUMULE MAYOR PUNTAJE</vt:lpstr>
      <vt:lpstr>HEXAGONAL – EQUIPO QUE ACUMULE MAYOR PUNTAJE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NACIONALES 2014</dc:title>
  <dc:creator>Luis Eduardo Lombo Rondon</dc:creator>
  <cp:lastModifiedBy>MARIA MAGDALENA CUERVO MARTINEZ</cp:lastModifiedBy>
  <cp:revision>43</cp:revision>
  <cp:lastPrinted>2014-05-27T21:18:45Z</cp:lastPrinted>
  <dcterms:created xsi:type="dcterms:W3CDTF">2014-05-26T13:15:36Z</dcterms:created>
  <dcterms:modified xsi:type="dcterms:W3CDTF">2014-07-22T16:20:16Z</dcterms:modified>
</cp:coreProperties>
</file>